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262" r:id="rId2"/>
    <p:sldId id="331" r:id="rId3"/>
    <p:sldId id="332" r:id="rId4"/>
    <p:sldId id="333" r:id="rId5"/>
    <p:sldId id="347" r:id="rId6"/>
    <p:sldId id="351" r:id="rId7"/>
    <p:sldId id="354" r:id="rId8"/>
    <p:sldId id="370" r:id="rId9"/>
    <p:sldId id="355" r:id="rId10"/>
    <p:sldId id="358" r:id="rId11"/>
    <p:sldId id="359" r:id="rId12"/>
    <p:sldId id="357" r:id="rId13"/>
    <p:sldId id="360" r:id="rId14"/>
    <p:sldId id="350" r:id="rId15"/>
    <p:sldId id="362" r:id="rId16"/>
    <p:sldId id="366" r:id="rId17"/>
    <p:sldId id="367" r:id="rId18"/>
    <p:sldId id="368" r:id="rId19"/>
    <p:sldId id="369" r:id="rId20"/>
    <p:sldId id="283" r:id="rId21"/>
    <p:sldId id="363" r:id="rId22"/>
    <p:sldId id="285" r:id="rId23"/>
    <p:sldId id="356" r:id="rId2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2051" autoAdjust="0"/>
  </p:normalViewPr>
  <p:slideViewPr>
    <p:cSldViewPr>
      <p:cViewPr>
        <p:scale>
          <a:sx n="75" d="100"/>
          <a:sy n="75" d="100"/>
        </p:scale>
        <p:origin x="-203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1D4C9-15A7-4429-B0D3-6CEA333AE765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Noad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47E2F-6C97-413D-88F5-91EB070B4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1764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 altLang="en-US" smtClean="0"/>
              <a:t>Noad</a:t>
            </a:r>
            <a:endParaRPr lang="en-GB" alt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67FF32-8FCD-442E-812E-FFF0F90112F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4723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EDA9F-B168-4ABD-B654-50206D24CF62}" type="slidenum">
              <a:rPr lang="en-GB" altLang="en-US"/>
              <a:pPr/>
              <a:t>1</a:t>
            </a:fld>
            <a:endParaRPr lang="en-GB" alt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Noad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5BF2F-9AE4-45E4-A774-E71A67D2364C}" type="slidenum">
              <a:rPr lang="en-GB" altLang="en-US"/>
              <a:pPr/>
              <a:t>22</a:t>
            </a:fld>
            <a:endParaRPr lang="en-GB" alt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Noad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74667" eaLnBrk="0" hangingPunct="0">
              <a:defRPr sz="15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685669" indent="-263719" defTabSz="874667" eaLnBrk="0" hangingPunct="0">
              <a:defRPr sz="15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054875" indent="-210975" defTabSz="874667" eaLnBrk="0" hangingPunct="0">
              <a:defRPr sz="15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476825" indent="-210975" defTabSz="874667" eaLnBrk="0" hangingPunct="0">
              <a:defRPr sz="15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1898774" indent="-210975" defTabSz="874667" eaLnBrk="0" hangingPunct="0">
              <a:defRPr sz="15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320724" indent="-210975" defTabSz="874667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742674" indent="-210975" defTabSz="874667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164624" indent="-210975" defTabSz="874667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586574" indent="-210975" defTabSz="874667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FC729D32-5F4E-4ED4-B955-1EE03F9DA500}" type="slidenum">
              <a:rPr lang="de-DE" altLang="en-US" sz="1100"/>
              <a:pPr eaLnBrk="1" hangingPunct="1">
                <a:defRPr/>
              </a:pPr>
              <a:t>2</a:t>
            </a:fld>
            <a:endParaRPr lang="de-DE" altLang="en-US" sz="11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 smtClean="0">
              <a:ea typeface="ＭＳ Ｐゴシック" charset="0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Noad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7FF32-8FCD-442E-812E-FFF0F90112FF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Noad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9854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FF1A4-6040-4C5E-BFE7-5804F9523AB7}" type="slidenum">
              <a:rPr lang="en-GB" altLang="en-US"/>
              <a:pPr/>
              <a:t>7</a:t>
            </a:fld>
            <a:endParaRPr lang="en-GB" altLang="en-US" dirty="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</p:spPr>
        <p:txBody>
          <a:bodyPr/>
          <a:lstStyle/>
          <a:p>
            <a:r>
              <a:rPr lang="de-DE" altLang="en-US" dirty="0" smtClean="0"/>
              <a:t>Disturb the status quo</a:t>
            </a:r>
          </a:p>
          <a:p>
            <a:endParaRPr lang="de-DE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Noad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74678" eaLnBrk="0" hangingPunct="0">
              <a:defRPr sz="1400">
                <a:solidFill>
                  <a:schemeClr val="tx1"/>
                </a:solidFill>
                <a:latin typeface="LindeDaxPowerPoint" pitchFamily="34" charset="0"/>
              </a:defRPr>
            </a:lvl1pPr>
            <a:lvl2pPr marL="709443" indent="-272863" defTabSz="874678" eaLnBrk="0" hangingPunct="0">
              <a:defRPr sz="1400">
                <a:solidFill>
                  <a:schemeClr val="tx1"/>
                </a:solidFill>
                <a:latin typeface="LindeDaxPowerPoint" pitchFamily="34" charset="0"/>
              </a:defRPr>
            </a:lvl2pPr>
            <a:lvl3pPr marL="1091453" indent="-218290" defTabSz="874678" eaLnBrk="0" hangingPunct="0">
              <a:defRPr sz="1400">
                <a:solidFill>
                  <a:schemeClr val="tx1"/>
                </a:solidFill>
                <a:latin typeface="LindeDaxPowerPoint" pitchFamily="34" charset="0"/>
              </a:defRPr>
            </a:lvl3pPr>
            <a:lvl4pPr marL="1528033" indent="-218290" defTabSz="874678" eaLnBrk="0" hangingPunct="0">
              <a:defRPr sz="1400">
                <a:solidFill>
                  <a:schemeClr val="tx1"/>
                </a:solidFill>
                <a:latin typeface="LindeDaxPowerPoint" pitchFamily="34" charset="0"/>
              </a:defRPr>
            </a:lvl4pPr>
            <a:lvl5pPr marL="1964614" indent="-218290" defTabSz="874678" eaLnBrk="0" hangingPunct="0">
              <a:defRPr sz="1400">
                <a:solidFill>
                  <a:schemeClr val="tx1"/>
                </a:solidFill>
                <a:latin typeface="LindeDaxPowerPoint" pitchFamily="34" charset="0"/>
              </a:defRPr>
            </a:lvl5pPr>
            <a:lvl6pPr marL="2401194" indent="-218290" algn="ctr" defTabSz="87467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defRPr sz="1400">
                <a:solidFill>
                  <a:schemeClr val="tx1"/>
                </a:solidFill>
                <a:latin typeface="LindeDaxPowerPoint" pitchFamily="34" charset="0"/>
              </a:defRPr>
            </a:lvl6pPr>
            <a:lvl7pPr marL="2837775" indent="-218290" algn="ctr" defTabSz="87467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defRPr sz="1400">
                <a:solidFill>
                  <a:schemeClr val="tx1"/>
                </a:solidFill>
                <a:latin typeface="LindeDaxPowerPoint" pitchFamily="34" charset="0"/>
              </a:defRPr>
            </a:lvl7pPr>
            <a:lvl8pPr marL="3274356" indent="-218290" algn="ctr" defTabSz="87467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defRPr sz="1400">
                <a:solidFill>
                  <a:schemeClr val="tx1"/>
                </a:solidFill>
                <a:latin typeface="LindeDaxPowerPoint" pitchFamily="34" charset="0"/>
              </a:defRPr>
            </a:lvl8pPr>
            <a:lvl9pPr marL="3710937" indent="-218290" algn="ctr" defTabSz="87467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defRPr sz="1400">
                <a:solidFill>
                  <a:schemeClr val="tx1"/>
                </a:solidFill>
                <a:latin typeface="LindeDaxPowerPoint" pitchFamily="34" charset="0"/>
              </a:defRPr>
            </a:lvl9pPr>
          </a:lstStyle>
          <a:p>
            <a:pPr eaLnBrk="1" hangingPunct="1">
              <a:defRPr/>
            </a:pPr>
            <a:fld id="{629E40FB-EDE0-4542-B52B-AFB8C3B07B83}" type="slidenum">
              <a:rPr lang="en-GB" altLang="en-US" sz="1200"/>
              <a:pPr eaLnBrk="1" hangingPunct="1">
                <a:defRPr/>
              </a:pPr>
              <a:t>8</a:t>
            </a:fld>
            <a:endParaRPr lang="en-GB" altLang="en-US" sz="1200" dirty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Noad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7B1D1-A17F-417F-A452-E19B5AC1D2BA}" type="slidenum">
              <a:rPr lang="en-GB" altLang="en-US"/>
              <a:pPr/>
              <a:t>9</a:t>
            </a:fld>
            <a:endParaRPr lang="en-GB" altLang="en-US" dirty="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Noad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5371" eaLnBrk="0" hangingPunct="0">
              <a:lnSpc>
                <a:spcPct val="110000"/>
              </a:lnSpc>
              <a:spcAft>
                <a:spcPct val="30000"/>
              </a:spcAft>
              <a:defRPr sz="1700" b="1">
                <a:solidFill>
                  <a:schemeClr val="tx1"/>
                </a:solidFill>
                <a:latin typeface="LindeDaxPowerPoint" pitchFamily="34" charset="0"/>
              </a:defRPr>
            </a:lvl1pPr>
            <a:lvl2pPr marL="787834" indent="-303013" defTabSz="875371" eaLnBrk="0" hangingPunct="0">
              <a:lnSpc>
                <a:spcPct val="110000"/>
              </a:lnSpc>
              <a:spcAft>
                <a:spcPct val="30000"/>
              </a:spcAft>
              <a:defRPr sz="1700">
                <a:solidFill>
                  <a:schemeClr val="tx1"/>
                </a:solidFill>
                <a:latin typeface="LindeDaxPowerPoint" pitchFamily="34" charset="0"/>
              </a:defRPr>
            </a:lvl2pPr>
            <a:lvl3pPr marL="1212051" indent="-242410" defTabSz="875371" eaLnBrk="0" hangingPunct="0">
              <a:lnSpc>
                <a:spcPct val="110000"/>
              </a:lnSpc>
              <a:spcAft>
                <a:spcPct val="30000"/>
              </a:spcAft>
              <a:buFont typeface="LindeDaxPowerPoint" pitchFamily="34" charset="0"/>
              <a:buChar char="—"/>
              <a:defRPr sz="1700">
                <a:solidFill>
                  <a:schemeClr val="tx1"/>
                </a:solidFill>
                <a:latin typeface="LindeDaxPowerPoint" pitchFamily="34" charset="0"/>
              </a:defRPr>
            </a:lvl3pPr>
            <a:lvl4pPr marL="1696872" indent="-242410" defTabSz="875371" eaLnBrk="0" hangingPunct="0">
              <a:lnSpc>
                <a:spcPct val="110000"/>
              </a:lnSpc>
              <a:spcAft>
                <a:spcPct val="30000"/>
              </a:spcAft>
              <a:buChar char="—"/>
              <a:defRPr sz="1700">
                <a:solidFill>
                  <a:schemeClr val="tx1"/>
                </a:solidFill>
                <a:latin typeface="LindeDaxPowerPoint" pitchFamily="34" charset="0"/>
              </a:defRPr>
            </a:lvl4pPr>
            <a:lvl5pPr marL="2181692" indent="-242410" defTabSz="875371" eaLnBrk="0" hangingPunct="0">
              <a:lnSpc>
                <a:spcPct val="110000"/>
              </a:lnSpc>
              <a:spcAft>
                <a:spcPct val="30000"/>
              </a:spcAft>
              <a:buChar char="—"/>
              <a:defRPr sz="1700">
                <a:solidFill>
                  <a:schemeClr val="tx1"/>
                </a:solidFill>
                <a:latin typeface="LindeDaxPowerPoint" pitchFamily="34" charset="0"/>
              </a:defRPr>
            </a:lvl5pPr>
            <a:lvl6pPr marL="2666512" indent="-242410" defTabSz="875371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700">
                <a:solidFill>
                  <a:schemeClr val="tx1"/>
                </a:solidFill>
                <a:latin typeface="LindeDaxPowerPoint" pitchFamily="34" charset="0"/>
              </a:defRPr>
            </a:lvl6pPr>
            <a:lvl7pPr marL="3151332" indent="-242410" defTabSz="875371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700">
                <a:solidFill>
                  <a:schemeClr val="tx1"/>
                </a:solidFill>
                <a:latin typeface="LindeDaxPowerPoint" pitchFamily="34" charset="0"/>
              </a:defRPr>
            </a:lvl7pPr>
            <a:lvl8pPr marL="3636153" indent="-242410" defTabSz="875371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700">
                <a:solidFill>
                  <a:schemeClr val="tx1"/>
                </a:solidFill>
                <a:latin typeface="LindeDaxPowerPoint" pitchFamily="34" charset="0"/>
              </a:defRPr>
            </a:lvl8pPr>
            <a:lvl9pPr marL="4120974" indent="-242410" defTabSz="875371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700">
                <a:solidFill>
                  <a:schemeClr val="tx1"/>
                </a:solidFill>
                <a:latin typeface="LindeDaxPowerPoin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fld id="{D46B8F8B-580B-4EBE-8E3A-F9186605DB9F}" type="slidenum">
              <a:rPr lang="en-US" altLang="en-US" sz="1200" b="0">
                <a:cs typeface="Arial" charset="0"/>
              </a:rPr>
              <a:pPr eaLnBrk="1" hangingPunct="1">
                <a:lnSpc>
                  <a:spcPct val="100000"/>
                </a:lnSpc>
                <a:spcAft>
                  <a:spcPct val="0"/>
                </a:spcAft>
              </a:pPr>
              <a:t>13</a:t>
            </a:fld>
            <a:endParaRPr lang="en-US" altLang="en-US" sz="1200" b="0" dirty="0">
              <a:cs typeface="Arial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44538"/>
            <a:ext cx="5173663" cy="3881437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745" y="4712977"/>
            <a:ext cx="5442186" cy="4469889"/>
          </a:xfrm>
          <a:noFill/>
        </p:spPr>
        <p:txBody>
          <a:bodyPr/>
          <a:lstStyle/>
          <a:p>
            <a:endParaRPr lang="de-DE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Noad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2010 1st Pilot, &amp; roll out to top 30 countries</a:t>
            </a:r>
          </a:p>
          <a:p>
            <a:r>
              <a:rPr lang="en-GB" dirty="0" smtClean="0"/>
              <a:t>2013 Reboot apply lessons and</a:t>
            </a:r>
            <a:r>
              <a:rPr lang="en-GB" baseline="0" dirty="0" smtClean="0"/>
              <a:t> update v progress , broaden scope to top 50 countries.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7FF32-8FCD-442E-812E-FFF0F90112FF}" type="slidenum">
              <a:rPr lang="en-GB" altLang="en-US" smtClean="0"/>
              <a:pPr/>
              <a:t>15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Noad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9398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845C2-7F02-474A-A934-088048CBA54C}" type="slidenum">
              <a:rPr lang="en-GB" altLang="en-US"/>
              <a:pPr/>
              <a:t>20</a:t>
            </a:fld>
            <a:endParaRPr lang="en-GB" alt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Noad</a:t>
            </a:r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11" Type="http://schemas.openxmlformats.org/officeDocument/2006/relationships/image" Target="../media/image5.jpeg"/><Relationship Id="rId5" Type="http://schemas.openxmlformats.org/officeDocument/2006/relationships/tags" Target="../tags/tag10.xml"/><Relationship Id="rId10" Type="http://schemas.openxmlformats.org/officeDocument/2006/relationships/image" Target="../media/image4.png"/><Relationship Id="rId4" Type="http://schemas.openxmlformats.org/officeDocument/2006/relationships/tags" Target="../tags/tag9.xml"/><Relationship Id="rId9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Rectangle 2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3" descr="TLG-Foo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"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_Titel_Standar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73588" y="2276475"/>
            <a:ext cx="4408487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4787900" y="2349500"/>
            <a:ext cx="4032250" cy="2016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0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Klicken Sie, um das Titelformat zu bearbeiten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787900" y="5229225"/>
            <a:ext cx="4032250" cy="792163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ct val="0"/>
              </a:spcAft>
              <a:tabLst/>
              <a:defRPr b="0"/>
            </a:lvl1pPr>
          </a:lstStyle>
          <a:p>
            <a:pPr lvl="0"/>
            <a:r>
              <a:rPr lang="en-GB" altLang="en-US" noProof="0" smtClean="0"/>
              <a:t>Klicken Sie, um das Format des Untertitelmasters zu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668E2B-6BAC-41F2-9BE2-2F5526A315B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31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17195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17195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B3ACD-6EDE-4104-A5D0-325D3C339B0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8718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22E0A-F5E0-4477-8A57-F8CF46CAF06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0634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8415D-CEF6-44EC-9BFB-4DD019B2A50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8392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4D7758-2F00-4E4E-A800-0CF3B874C85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873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1B20C1-66BD-46B1-899B-95C693DE638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3614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161925"/>
            <a:ext cx="5778500" cy="1020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171950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84313"/>
            <a:ext cx="4171950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3850" y="6453188"/>
            <a:ext cx="6635750" cy="252412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59600" y="6453188"/>
            <a:ext cx="1860550" cy="252412"/>
          </a:xfrm>
        </p:spPr>
        <p:txBody>
          <a:bodyPr/>
          <a:lstStyle>
            <a:lvl1pPr>
              <a:defRPr/>
            </a:lvl1pPr>
          </a:lstStyle>
          <a:p>
            <a:fld id="{BAAFC95A-5650-477C-A232-4623468793E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7827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vmlDrawing" Target="../drawings/vmlDrawing1.v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think-cell Slide" r:id="rId17" imgW="500" imgH="500" progId="TCLayout.ActiveDocument.1">
                  <p:embed/>
                </p:oleObj>
              </mc:Choice>
              <mc:Fallback>
                <p:oleObj name="think-cell Slide" r:id="rId17" imgW="500" imgH="50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3" name="Picture 3" descr="_Inhalt_Standard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3513" y="161925"/>
            <a:ext cx="8818562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gray">
          <a:xfrm>
            <a:off x="323850" y="1484313"/>
            <a:ext cx="84963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 smtClean="0"/>
              <a:t>Klicken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Sie</a:t>
            </a:r>
            <a:r>
              <a:rPr lang="en-GB" altLang="en-US" dirty="0" smtClean="0"/>
              <a:t>, um die </a:t>
            </a:r>
            <a:r>
              <a:rPr lang="en-GB" altLang="en-US" dirty="0" err="1" smtClean="0"/>
              <a:t>Formate</a:t>
            </a:r>
            <a:r>
              <a:rPr lang="en-GB" altLang="en-US" dirty="0" smtClean="0"/>
              <a:t> des </a:t>
            </a:r>
            <a:r>
              <a:rPr lang="en-GB" altLang="en-US" dirty="0" err="1" smtClean="0"/>
              <a:t>Vorlagentextes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zu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bearbeiten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Zweite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Ebene</a:t>
            </a:r>
            <a:endParaRPr lang="en-GB" altLang="en-US" dirty="0" smtClean="0"/>
          </a:p>
          <a:p>
            <a:pPr lvl="2"/>
            <a:r>
              <a:rPr lang="en-GB" altLang="en-US" dirty="0" err="1" smtClean="0"/>
              <a:t>Dritte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Ebene</a:t>
            </a:r>
            <a:endParaRPr lang="en-GB" altLang="en-US" dirty="0" smtClean="0"/>
          </a:p>
          <a:p>
            <a:pPr lvl="3"/>
            <a:r>
              <a:rPr lang="en-GB" altLang="en-US" dirty="0" err="1" smtClean="0"/>
              <a:t>Vierte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Ebene</a:t>
            </a:r>
            <a:endParaRPr lang="en-GB" altLang="en-US" dirty="0" smtClean="0"/>
          </a:p>
          <a:p>
            <a:pPr lvl="4"/>
            <a:r>
              <a:rPr lang="en-GB" altLang="en-US" dirty="0" err="1" smtClean="0"/>
              <a:t>Fünfte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Ebene</a:t>
            </a:r>
            <a:endParaRPr lang="en-GB" altLang="en-US" dirty="0" smtClean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  <p:custDataLst>
              <p:tags r:id="rId14"/>
            </p:custDataLst>
          </p:nvPr>
        </p:nvSpPr>
        <p:spPr bwMode="gray">
          <a:xfrm>
            <a:off x="323850" y="64531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GB" dirty="0" smtClean="0"/>
              <a:t>© Jeremy Noad 2014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  <p:custDataLst>
              <p:tags r:id="rId15"/>
            </p:custDataLst>
          </p:nvPr>
        </p:nvSpPr>
        <p:spPr bwMode="gray">
          <a:xfrm>
            <a:off x="6959600" y="6453188"/>
            <a:ext cx="18605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AA672119-BC94-4E6A-8742-E9EB72D4993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gray">
          <a:xfrm>
            <a:off x="161925" y="161925"/>
            <a:ext cx="57785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16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2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9pPr>
    </p:titleStyle>
    <p:bodyStyle>
      <a:lvl1pPr algn="l" rtl="0" fontAlgn="base">
        <a:lnSpc>
          <a:spcPct val="110000"/>
        </a:lnSpc>
        <a:spcBef>
          <a:spcPct val="0"/>
        </a:spcBef>
        <a:spcAft>
          <a:spcPct val="30000"/>
        </a:spcAft>
        <a:tabLst>
          <a:tab pos="265113" algn="l"/>
        </a:tabLs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fontAlgn="base">
        <a:lnSpc>
          <a:spcPct val="110000"/>
        </a:lnSpc>
        <a:spcBef>
          <a:spcPct val="0"/>
        </a:spcBef>
        <a:spcAft>
          <a:spcPct val="30000"/>
        </a:spcAft>
        <a:tabLst>
          <a:tab pos="265113" algn="l"/>
        </a:tabLst>
        <a:defRPr sz="1600">
          <a:solidFill>
            <a:schemeClr val="tx1"/>
          </a:solidFill>
          <a:latin typeface="+mn-lt"/>
        </a:defRPr>
      </a:lvl2pPr>
      <a:lvl3pPr marL="382588" indent="-379413" algn="l" rtl="0" fontAlgn="base">
        <a:lnSpc>
          <a:spcPct val="110000"/>
        </a:lnSpc>
        <a:spcBef>
          <a:spcPct val="0"/>
        </a:spcBef>
        <a:spcAft>
          <a:spcPct val="30000"/>
        </a:spcAft>
        <a:buFont typeface="LindeDaxPowerPoint" pitchFamily="34" charset="0"/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3pPr>
      <a:lvl4pPr marL="762000" indent="-377825" algn="l" rtl="0" fontAlgn="base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4pPr>
      <a:lvl5pPr marL="1141413" indent="-377825" algn="l" rtl="0" fontAlgn="base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5pPr>
      <a:lvl6pPr marL="1598613" indent="-377825" algn="l" rtl="0" fontAlgn="base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6pPr>
      <a:lvl7pPr marL="2055813" indent="-377825" algn="l" rtl="0" fontAlgn="base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7pPr>
      <a:lvl8pPr marL="2513013" indent="-377825" algn="l" rtl="0" fontAlgn="base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8pPr>
      <a:lvl9pPr marL="2970213" indent="-377825" algn="l" rtl="0" fontAlgn="base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3.xml"/><Relationship Id="rId7" Type="http://schemas.openxmlformats.org/officeDocument/2006/relationships/image" Target="../media/image3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Relationship Id="rId9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6.jpeg"/><Relationship Id="rId5" Type="http://schemas.openxmlformats.org/officeDocument/2006/relationships/hyperlink" Target="mailto:Jeremy.noad@linde.com" TargetMode="External"/><Relationship Id="rId4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think-cell Slide" r:id="rId8" imgW="500" imgH="500" progId="TCLayout.ActiveDocument.1">
                  <p:embed/>
                </p:oleObj>
              </mc:Choice>
              <mc:Fallback>
                <p:oleObj name="think-cell Slide" r:id="rId8" imgW="500" imgH="50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altLang="en-US" dirty="0" smtClean="0"/>
              <a:t>Sales Development Plans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b="0" dirty="0" smtClean="0"/>
              <a:t>Why Bother? </a:t>
            </a:r>
            <a:br>
              <a:rPr lang="en-GB" altLang="en-US" b="0" dirty="0" smtClean="0"/>
            </a:br>
            <a:r>
              <a:rPr lang="en-GB" altLang="en-US" dirty="0" smtClean="0"/>
              <a:t>GSSI Conference June 2014 </a:t>
            </a:r>
            <a:br>
              <a:rPr lang="en-GB" altLang="en-US" dirty="0" smtClean="0"/>
            </a:br>
            <a:endParaRPr lang="en-GB" altLang="en-US" b="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 altLang="en-US" dirty="0" smtClean="0"/>
              <a:t>Jeremy Noad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The background: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110000"/>
              </a:lnSpc>
              <a:spcAft>
                <a:spcPct val="30000"/>
              </a:spcAft>
              <a:defRPr sz="1600" b="1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30000"/>
              </a:spcAf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ct val="30000"/>
              </a:spcAft>
              <a:buFont typeface="LindeDaxPowerPoint" pitchFamily="34" charset="0"/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800" b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453188"/>
            <a:ext cx="1860550" cy="2524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lnSpc>
                <a:spcPct val="110000"/>
              </a:lnSpc>
              <a:spcAft>
                <a:spcPct val="30000"/>
              </a:spcAft>
              <a:defRPr sz="1600" b="1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30000"/>
              </a:spcAf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ct val="30000"/>
              </a:spcAft>
              <a:buFont typeface="LindeDaxPowerPoint" pitchFamily="34" charset="0"/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fld id="{1C28BA5A-B502-47B1-83BF-BFE3E9DB0B2A}" type="slidenum">
              <a:rPr lang="en-US" altLang="en-US" sz="1200" b="0" smtClean="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</a:pPr>
              <a:t>10</a:t>
            </a:fld>
            <a:endParaRPr lang="en-US" alt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2" name="Oval 1"/>
          <p:cNvSpPr>
            <a:spLocks noChangeAspect="1" noChangeArrowheads="1"/>
          </p:cNvSpPr>
          <p:nvPr/>
        </p:nvSpPr>
        <p:spPr bwMode="auto">
          <a:xfrm>
            <a:off x="5178425" y="2184400"/>
            <a:ext cx="3260725" cy="3260725"/>
          </a:xfrm>
          <a:prstGeom prst="ellipse">
            <a:avLst/>
          </a:prstGeom>
          <a:solidFill>
            <a:srgbClr val="33CCCC">
              <a:alpha val="69019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lnSpc>
                <a:spcPct val="110000"/>
              </a:lnSpc>
              <a:spcAft>
                <a:spcPct val="30000"/>
              </a:spcAft>
              <a:defRPr sz="1600" b="1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30000"/>
              </a:spcAf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ct val="30000"/>
              </a:spcAft>
              <a:buFont typeface="LindeDaxPowerPoint" pitchFamily="34" charset="0"/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endParaRPr lang="en-GB" altLang="en-US" b="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764213" y="1349375"/>
            <a:ext cx="2073275" cy="7127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82800" rIns="90000" bIns="46800" anchor="ctr"/>
          <a:lstStyle/>
          <a:p>
            <a:pPr algn="ctr">
              <a:lnSpc>
                <a:spcPct val="110000"/>
              </a:lnSpc>
              <a:defRPr/>
            </a:pPr>
            <a:r>
              <a:rPr lang="en-GB" dirty="0" smtClean="0"/>
              <a:t>Drivers of </a:t>
            </a:r>
          </a:p>
          <a:p>
            <a:pPr algn="ctr">
              <a:lnSpc>
                <a:spcPct val="110000"/>
              </a:lnSpc>
              <a:defRPr/>
            </a:pPr>
            <a:r>
              <a:rPr lang="en-GB" dirty="0" smtClean="0"/>
              <a:t>Sales Effectiveness</a:t>
            </a:r>
            <a:endParaRPr lang="en-GB" dirty="0"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547664" y="1349375"/>
            <a:ext cx="2592288" cy="7127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82800" rIns="90000" bIns="46800" anchor="ctr"/>
          <a:lstStyle/>
          <a:p>
            <a:pPr algn="ctr">
              <a:lnSpc>
                <a:spcPct val="110000"/>
              </a:lnSpc>
              <a:defRPr/>
            </a:pPr>
            <a:r>
              <a:rPr lang="en-GB" dirty="0" smtClean="0">
                <a:cs typeface="+mn-cs"/>
              </a:rPr>
              <a:t>The role of a </a:t>
            </a:r>
          </a:p>
          <a:p>
            <a:pPr algn="ctr">
              <a:lnSpc>
                <a:spcPct val="110000"/>
              </a:lnSpc>
              <a:defRPr/>
            </a:pPr>
            <a:r>
              <a:rPr lang="en-GB" dirty="0" smtClean="0">
                <a:cs typeface="+mn-cs"/>
              </a:rPr>
              <a:t>Sales Manager</a:t>
            </a:r>
            <a:endParaRPr lang="en-GB" dirty="0">
              <a:cs typeface="+mn-cs"/>
            </a:endParaRPr>
          </a:p>
        </p:txBody>
      </p:sp>
      <p:sp>
        <p:nvSpPr>
          <p:cNvPr id="17" name="Oval 16"/>
          <p:cNvSpPr>
            <a:spLocks noChangeAspect="1" noChangeArrowheads="1"/>
          </p:cNvSpPr>
          <p:nvPr/>
        </p:nvSpPr>
        <p:spPr bwMode="auto">
          <a:xfrm>
            <a:off x="1108075" y="2184400"/>
            <a:ext cx="3260725" cy="3260725"/>
          </a:xfrm>
          <a:prstGeom prst="ellipse">
            <a:avLst/>
          </a:prstGeom>
          <a:solidFill>
            <a:srgbClr val="0D5C91">
              <a:alpha val="50195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lnSpc>
                <a:spcPct val="110000"/>
              </a:lnSpc>
              <a:spcAft>
                <a:spcPct val="30000"/>
              </a:spcAft>
              <a:defRPr sz="1600" b="1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30000"/>
              </a:spcAf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ct val="30000"/>
              </a:spcAft>
              <a:buFont typeface="LindeDaxPowerPoint" pitchFamily="34" charset="0"/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endParaRPr lang="en-GB" altLang="en-US" b="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19872" y="3837334"/>
            <a:ext cx="2592288" cy="2775298"/>
            <a:chOff x="3491880" y="3814762"/>
            <a:chExt cx="2592288" cy="2775298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491880" y="5877272"/>
              <a:ext cx="2592288" cy="712788"/>
            </a:xfrm>
            <a:prstGeom prst="roundRect">
              <a:avLst/>
            </a:prstGeom>
            <a:solidFill>
              <a:schemeClr val="tx1"/>
            </a:solidFill>
            <a:ln w="63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82800" rIns="90000" bIns="46800" anchor="ctr"/>
            <a:lstStyle/>
            <a:p>
              <a:pPr algn="ctr">
                <a:lnSpc>
                  <a:spcPct val="110000"/>
                </a:lnSpc>
                <a:defRPr/>
              </a:pPr>
              <a:r>
                <a:rPr lang="en-GB" dirty="0" smtClean="0">
                  <a:solidFill>
                    <a:schemeClr val="bg1"/>
                  </a:solidFill>
                  <a:cs typeface="+mn-cs"/>
                </a:rPr>
                <a:t>Sales Development Plan</a:t>
              </a:r>
              <a:endParaRPr lang="en-GB" dirty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" name="Up Arrow 3"/>
            <p:cNvSpPr/>
            <p:nvPr/>
          </p:nvSpPr>
          <p:spPr>
            <a:xfrm>
              <a:off x="4499992" y="3814762"/>
              <a:ext cx="678433" cy="2062510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6250" y="66055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mtClean="0"/>
              <a:t>© Jeremy Noad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2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34984E-6 L 0.1757 -0.002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34984E-6 L -0.15712 -0.0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2713038" y="1960563"/>
            <a:ext cx="2144712" cy="3467100"/>
          </a:xfrm>
          <a:custGeom>
            <a:avLst/>
            <a:gdLst>
              <a:gd name="T0" fmla="*/ 2147483647 w 3175"/>
              <a:gd name="T1" fmla="*/ 2147483647 h 5134"/>
              <a:gd name="T2" fmla="*/ 2147483647 w 3175"/>
              <a:gd name="T3" fmla="*/ 2147483647 h 5134"/>
              <a:gd name="T4" fmla="*/ 0 w 3175"/>
              <a:gd name="T5" fmla="*/ 2147483647 h 5134"/>
              <a:gd name="T6" fmla="*/ 2147483647 w 3175"/>
              <a:gd name="T7" fmla="*/ 2147483647 h 5134"/>
              <a:gd name="T8" fmla="*/ 2147483647 w 3175"/>
              <a:gd name="T9" fmla="*/ 2147483647 h 5134"/>
              <a:gd name="T10" fmla="*/ 2147483647 w 3175"/>
              <a:gd name="T11" fmla="*/ 2147483647 h 5134"/>
              <a:gd name="T12" fmla="*/ 2147483647 w 3175"/>
              <a:gd name="T13" fmla="*/ 2147483647 h 5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75" h="5134">
                <a:moveTo>
                  <a:pt x="3175" y="417"/>
                </a:moveTo>
                <a:cubicBezTo>
                  <a:pt x="1906" y="0"/>
                  <a:pt x="539" y="690"/>
                  <a:pt x="121" y="1959"/>
                </a:cubicBezTo>
                <a:cubicBezTo>
                  <a:pt x="41" y="2203"/>
                  <a:pt x="0" y="2458"/>
                  <a:pt x="0" y="2715"/>
                </a:cubicBezTo>
                <a:cubicBezTo>
                  <a:pt x="0" y="4051"/>
                  <a:pt x="1083" y="5134"/>
                  <a:pt x="2419" y="5134"/>
                </a:cubicBezTo>
                <a:cubicBezTo>
                  <a:pt x="2676" y="5134"/>
                  <a:pt x="2931" y="5093"/>
                  <a:pt x="3175" y="5013"/>
                </a:cubicBezTo>
                <a:cubicBezTo>
                  <a:pt x="2182" y="4686"/>
                  <a:pt x="1512" y="3760"/>
                  <a:pt x="1512" y="2715"/>
                </a:cubicBezTo>
                <a:cubicBezTo>
                  <a:pt x="1512" y="1670"/>
                  <a:pt x="2182" y="744"/>
                  <a:pt x="3175" y="417"/>
                </a:cubicBezTo>
              </a:path>
            </a:pathLst>
          </a:custGeom>
          <a:solidFill>
            <a:srgbClr val="86ADC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The background: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110000"/>
              </a:lnSpc>
              <a:spcAft>
                <a:spcPct val="30000"/>
              </a:spcAft>
              <a:defRPr sz="1600" b="1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30000"/>
              </a:spcAf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ct val="30000"/>
              </a:spcAft>
              <a:buFont typeface="LindeDaxPowerPoint" pitchFamily="34" charset="0"/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800" b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453188"/>
            <a:ext cx="1860550" cy="2524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lnSpc>
                <a:spcPct val="110000"/>
              </a:lnSpc>
              <a:spcAft>
                <a:spcPct val="30000"/>
              </a:spcAft>
              <a:defRPr sz="1600" b="1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30000"/>
              </a:spcAf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ct val="30000"/>
              </a:spcAft>
              <a:buFont typeface="LindeDaxPowerPoint" pitchFamily="34" charset="0"/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fld id="{B6D31BB7-6681-4211-9925-8C70B8113EAE}" type="slidenum">
              <a:rPr lang="en-US" altLang="en-US" sz="1200" b="0" smtClean="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</a:pPr>
              <a:t>11</a:t>
            </a:fld>
            <a:endParaRPr lang="en-US" alt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764213" y="1349375"/>
            <a:ext cx="2073275" cy="7127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82800" rIns="90000" bIns="46800" anchor="ctr"/>
          <a:lstStyle/>
          <a:p>
            <a:pPr algn="ctr">
              <a:lnSpc>
                <a:spcPct val="110000"/>
              </a:lnSpc>
              <a:defRPr/>
            </a:pPr>
            <a:r>
              <a:rPr lang="en-GB" dirty="0"/>
              <a:t>Drivers of </a:t>
            </a:r>
          </a:p>
          <a:p>
            <a:pPr algn="ctr">
              <a:lnSpc>
                <a:spcPct val="110000"/>
              </a:lnSpc>
              <a:defRPr/>
            </a:pPr>
            <a:r>
              <a:rPr lang="en-GB" dirty="0"/>
              <a:t>Sales Effectiveness</a:t>
            </a:r>
          </a:p>
        </p:txBody>
      </p:sp>
      <p:sp>
        <p:nvSpPr>
          <p:cNvPr id="16392" name="TextBox 12"/>
          <p:cNvSpPr txBox="1">
            <a:spLocks noChangeArrowheads="1"/>
          </p:cNvSpPr>
          <p:nvPr/>
        </p:nvSpPr>
        <p:spPr bwMode="auto">
          <a:xfrm>
            <a:off x="4378325" y="5637213"/>
            <a:ext cx="952500" cy="3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Aft>
                <a:spcPct val="30000"/>
              </a:spcAft>
              <a:defRPr sz="1600" b="1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30000"/>
              </a:spcAf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ct val="30000"/>
              </a:spcAft>
              <a:buFont typeface="LindeDaxPowerPoint" pitchFamily="34" charset="0"/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en-GB" altLang="en-US" b="0" dirty="0" smtClean="0">
                <a:solidFill>
                  <a:schemeClr val="tx1"/>
                </a:solidFill>
              </a:rPr>
              <a:t>SDP </a:t>
            </a:r>
            <a:endParaRPr lang="en-GB" altLang="en-US" b="0" dirty="0">
              <a:solidFill>
                <a:schemeClr val="tx1"/>
              </a:solidFill>
            </a:endParaRPr>
          </a:p>
        </p:txBody>
      </p:sp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5893812" y="5629275"/>
            <a:ext cx="993349" cy="61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Aft>
                <a:spcPct val="30000"/>
              </a:spcAft>
              <a:defRPr sz="1600" b="1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30000"/>
              </a:spcAf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ct val="30000"/>
              </a:spcAft>
              <a:buFont typeface="LindeDaxPowerPoint" pitchFamily="34" charset="0"/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en-GB" altLang="en-US" b="0" dirty="0" smtClean="0">
                <a:solidFill>
                  <a:schemeClr val="tx1"/>
                </a:solidFill>
              </a:rPr>
              <a:t>Optional </a:t>
            </a:r>
          </a:p>
          <a:p>
            <a:pPr algn="ctr" eaLnBrk="1" hangingPunct="1">
              <a:spcAft>
                <a:spcPct val="0"/>
              </a:spcAft>
            </a:pPr>
            <a:r>
              <a:rPr lang="en-GB" altLang="en-US" b="0" dirty="0" smtClean="0">
                <a:solidFill>
                  <a:schemeClr val="tx1"/>
                </a:solidFill>
              </a:rPr>
              <a:t>Activities</a:t>
            </a:r>
            <a:endParaRPr lang="en-GB" altLang="en-US" b="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677988" y="1349375"/>
            <a:ext cx="2071687" cy="6969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82800" rIns="90000" bIns="46800" anchor="ctr"/>
          <a:lstStyle/>
          <a:p>
            <a:pPr algn="ctr">
              <a:lnSpc>
                <a:spcPct val="110000"/>
              </a:lnSpc>
              <a:defRPr/>
            </a:pPr>
            <a:r>
              <a:rPr lang="en-GB" dirty="0"/>
              <a:t>The role of a </a:t>
            </a:r>
          </a:p>
          <a:p>
            <a:pPr algn="ctr">
              <a:lnSpc>
                <a:spcPct val="110000"/>
              </a:lnSpc>
              <a:defRPr/>
            </a:pPr>
            <a:r>
              <a:rPr lang="en-GB" dirty="0"/>
              <a:t>Sales Manager</a:t>
            </a:r>
          </a:p>
        </p:txBody>
      </p:sp>
      <p:sp>
        <p:nvSpPr>
          <p:cNvPr id="16395" name="AutoShape 3"/>
          <p:cNvSpPr>
            <a:spLocks noChangeAspect="1" noChangeArrowheads="1" noTextEdit="1"/>
          </p:cNvSpPr>
          <p:nvPr/>
        </p:nvSpPr>
        <p:spPr bwMode="auto">
          <a:xfrm>
            <a:off x="2693988" y="2141538"/>
            <a:ext cx="4325937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396" name="Freeform 7"/>
          <p:cNvSpPr>
            <a:spLocks/>
          </p:cNvSpPr>
          <p:nvPr/>
        </p:nvSpPr>
        <p:spPr bwMode="auto">
          <a:xfrm>
            <a:off x="3733800" y="2241550"/>
            <a:ext cx="2247900" cy="3105150"/>
          </a:xfrm>
          <a:custGeom>
            <a:avLst/>
            <a:gdLst>
              <a:gd name="T0" fmla="*/ 2147483647 w 3326"/>
              <a:gd name="T1" fmla="*/ 2147483647 h 4596"/>
              <a:gd name="T2" fmla="*/ 2147483647 w 3326"/>
              <a:gd name="T3" fmla="*/ 2147483647 h 4596"/>
              <a:gd name="T4" fmla="*/ 2147483647 w 3326"/>
              <a:gd name="T5" fmla="*/ 0 h 4596"/>
              <a:gd name="T6" fmla="*/ 0 w 3326"/>
              <a:gd name="T7" fmla="*/ 2147483647 h 4596"/>
              <a:gd name="T8" fmla="*/ 2147483647 w 3326"/>
              <a:gd name="T9" fmla="*/ 2147483647 h 45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26" h="4596">
                <a:moveTo>
                  <a:pt x="1663" y="4596"/>
                </a:moveTo>
                <a:cubicBezTo>
                  <a:pt x="2655" y="4269"/>
                  <a:pt x="3326" y="3343"/>
                  <a:pt x="3326" y="2298"/>
                </a:cubicBezTo>
                <a:cubicBezTo>
                  <a:pt x="3326" y="1253"/>
                  <a:pt x="2655" y="327"/>
                  <a:pt x="1663" y="0"/>
                </a:cubicBezTo>
                <a:cubicBezTo>
                  <a:pt x="670" y="327"/>
                  <a:pt x="0" y="1253"/>
                  <a:pt x="0" y="2298"/>
                </a:cubicBezTo>
                <a:cubicBezTo>
                  <a:pt x="0" y="3343"/>
                  <a:pt x="670" y="4269"/>
                  <a:pt x="1663" y="4596"/>
                </a:cubicBezTo>
              </a:path>
            </a:pathLst>
          </a:custGeom>
          <a:solidFill>
            <a:srgbClr val="409C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6397" name="Freeform 8"/>
          <p:cNvSpPr>
            <a:spLocks/>
          </p:cNvSpPr>
          <p:nvPr/>
        </p:nvSpPr>
        <p:spPr bwMode="auto">
          <a:xfrm>
            <a:off x="3733800" y="2241550"/>
            <a:ext cx="2247900" cy="3105150"/>
          </a:xfrm>
          <a:custGeom>
            <a:avLst/>
            <a:gdLst>
              <a:gd name="T0" fmla="*/ 2147483647 w 1416"/>
              <a:gd name="T1" fmla="*/ 2147483647 h 1956"/>
              <a:gd name="T2" fmla="*/ 2147483647 w 1416"/>
              <a:gd name="T3" fmla="*/ 2147483647 h 1956"/>
              <a:gd name="T4" fmla="*/ 2147483647 w 1416"/>
              <a:gd name="T5" fmla="*/ 0 h 1956"/>
              <a:gd name="T6" fmla="*/ 0 w 1416"/>
              <a:gd name="T7" fmla="*/ 2147483647 h 1956"/>
              <a:gd name="T8" fmla="*/ 2147483647 w 1416"/>
              <a:gd name="T9" fmla="*/ 2147483647 h 19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16" h="1956">
                <a:moveTo>
                  <a:pt x="708" y="1956"/>
                </a:moveTo>
                <a:cubicBezTo>
                  <a:pt x="1130" y="1816"/>
                  <a:pt x="1416" y="1422"/>
                  <a:pt x="1416" y="978"/>
                </a:cubicBezTo>
                <a:cubicBezTo>
                  <a:pt x="1416" y="533"/>
                  <a:pt x="1130" y="139"/>
                  <a:pt x="708" y="0"/>
                </a:cubicBezTo>
                <a:cubicBezTo>
                  <a:pt x="285" y="139"/>
                  <a:pt x="0" y="533"/>
                  <a:pt x="0" y="978"/>
                </a:cubicBezTo>
                <a:cubicBezTo>
                  <a:pt x="0" y="1422"/>
                  <a:pt x="285" y="1816"/>
                  <a:pt x="708" y="1956"/>
                </a:cubicBezTo>
              </a:path>
            </a:pathLst>
          </a:custGeom>
          <a:noFill/>
          <a:ln w="31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398" name="Freeform 9"/>
          <p:cNvSpPr>
            <a:spLocks/>
          </p:cNvSpPr>
          <p:nvPr/>
        </p:nvSpPr>
        <p:spPr bwMode="auto">
          <a:xfrm>
            <a:off x="4857750" y="1960563"/>
            <a:ext cx="2144713" cy="3467100"/>
          </a:xfrm>
          <a:custGeom>
            <a:avLst/>
            <a:gdLst>
              <a:gd name="T0" fmla="*/ 0 w 3175"/>
              <a:gd name="T1" fmla="*/ 2147483647 h 5134"/>
              <a:gd name="T2" fmla="*/ 2147483647 w 3175"/>
              <a:gd name="T3" fmla="*/ 2147483647 h 5134"/>
              <a:gd name="T4" fmla="*/ 2147483647 w 3175"/>
              <a:gd name="T5" fmla="*/ 2147483647 h 5134"/>
              <a:gd name="T6" fmla="*/ 2147483647 w 3175"/>
              <a:gd name="T7" fmla="*/ 2147483647 h 5134"/>
              <a:gd name="T8" fmla="*/ 0 w 3175"/>
              <a:gd name="T9" fmla="*/ 2147483647 h 5134"/>
              <a:gd name="T10" fmla="*/ 2147483647 w 3175"/>
              <a:gd name="T11" fmla="*/ 2147483647 h 5134"/>
              <a:gd name="T12" fmla="*/ 0 w 3175"/>
              <a:gd name="T13" fmla="*/ 2147483647 h 5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75" h="5134">
                <a:moveTo>
                  <a:pt x="0" y="417"/>
                </a:moveTo>
                <a:cubicBezTo>
                  <a:pt x="1269" y="0"/>
                  <a:pt x="2636" y="690"/>
                  <a:pt x="3053" y="1959"/>
                </a:cubicBezTo>
                <a:cubicBezTo>
                  <a:pt x="3134" y="2203"/>
                  <a:pt x="3175" y="2458"/>
                  <a:pt x="3175" y="2715"/>
                </a:cubicBezTo>
                <a:cubicBezTo>
                  <a:pt x="3175" y="4051"/>
                  <a:pt x="2092" y="5134"/>
                  <a:pt x="756" y="5134"/>
                </a:cubicBezTo>
                <a:cubicBezTo>
                  <a:pt x="499" y="5134"/>
                  <a:pt x="244" y="5093"/>
                  <a:pt x="0" y="5013"/>
                </a:cubicBezTo>
                <a:cubicBezTo>
                  <a:pt x="992" y="4686"/>
                  <a:pt x="1663" y="3760"/>
                  <a:pt x="1663" y="2715"/>
                </a:cubicBezTo>
                <a:cubicBezTo>
                  <a:pt x="1663" y="1670"/>
                  <a:pt x="992" y="744"/>
                  <a:pt x="0" y="417"/>
                </a:cubicBezTo>
              </a:path>
            </a:pathLst>
          </a:custGeom>
          <a:solidFill>
            <a:srgbClr val="72DCD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6399" name="Freeform 10"/>
          <p:cNvSpPr>
            <a:spLocks/>
          </p:cNvSpPr>
          <p:nvPr/>
        </p:nvSpPr>
        <p:spPr bwMode="auto">
          <a:xfrm>
            <a:off x="4857750" y="1960563"/>
            <a:ext cx="2144713" cy="3467100"/>
          </a:xfrm>
          <a:custGeom>
            <a:avLst/>
            <a:gdLst>
              <a:gd name="T0" fmla="*/ 0 w 1351"/>
              <a:gd name="T1" fmla="*/ 2147483647 h 2184"/>
              <a:gd name="T2" fmla="*/ 2147483647 w 1351"/>
              <a:gd name="T3" fmla="*/ 2147483647 h 2184"/>
              <a:gd name="T4" fmla="*/ 2147483647 w 1351"/>
              <a:gd name="T5" fmla="*/ 2147483647 h 2184"/>
              <a:gd name="T6" fmla="*/ 2147483647 w 1351"/>
              <a:gd name="T7" fmla="*/ 2147483647 h 2184"/>
              <a:gd name="T8" fmla="*/ 0 w 1351"/>
              <a:gd name="T9" fmla="*/ 2147483647 h 2184"/>
              <a:gd name="T10" fmla="*/ 2147483647 w 1351"/>
              <a:gd name="T11" fmla="*/ 2147483647 h 2184"/>
              <a:gd name="T12" fmla="*/ 0 w 1351"/>
              <a:gd name="T13" fmla="*/ 2147483647 h 2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51" h="2184">
                <a:moveTo>
                  <a:pt x="0" y="177"/>
                </a:moveTo>
                <a:cubicBezTo>
                  <a:pt x="540" y="0"/>
                  <a:pt x="1122" y="293"/>
                  <a:pt x="1299" y="833"/>
                </a:cubicBezTo>
                <a:cubicBezTo>
                  <a:pt x="1334" y="937"/>
                  <a:pt x="1351" y="1045"/>
                  <a:pt x="1351" y="1155"/>
                </a:cubicBezTo>
                <a:cubicBezTo>
                  <a:pt x="1351" y="1723"/>
                  <a:pt x="890" y="2184"/>
                  <a:pt x="322" y="2184"/>
                </a:cubicBezTo>
                <a:cubicBezTo>
                  <a:pt x="212" y="2184"/>
                  <a:pt x="104" y="2167"/>
                  <a:pt x="0" y="2133"/>
                </a:cubicBezTo>
                <a:cubicBezTo>
                  <a:pt x="422" y="1993"/>
                  <a:pt x="708" y="1599"/>
                  <a:pt x="708" y="1155"/>
                </a:cubicBezTo>
                <a:cubicBezTo>
                  <a:pt x="708" y="710"/>
                  <a:pt x="422" y="316"/>
                  <a:pt x="0" y="177"/>
                </a:cubicBezTo>
              </a:path>
            </a:pathLst>
          </a:custGeom>
          <a:noFill/>
          <a:ln w="31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766768" y="4846638"/>
            <a:ext cx="1936749" cy="612219"/>
          </a:xfrm>
          <a:prstGeom prst="rect">
            <a:avLst/>
          </a:prstGeom>
          <a:solidFill>
            <a:srgbClr val="E4CC99"/>
          </a:solidFill>
          <a:ln w="9525">
            <a:solidFill>
              <a:srgbClr val="B1AA8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Aft>
                <a:spcPct val="30000"/>
              </a:spcAft>
              <a:defRPr sz="1600" b="1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30000"/>
              </a:spcAf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ct val="30000"/>
              </a:spcAft>
              <a:buFont typeface="LindeDaxPowerPoint" pitchFamily="34" charset="0"/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en-GB" altLang="en-US" b="0" dirty="0" smtClean="0">
                <a:solidFill>
                  <a:schemeClr val="tx1"/>
                </a:solidFill>
              </a:rPr>
              <a:t>Minimise</a:t>
            </a:r>
          </a:p>
          <a:p>
            <a:pPr algn="ctr" eaLnBrk="1" hangingPunct="1">
              <a:spcAft>
                <a:spcPct val="0"/>
              </a:spcAft>
            </a:pPr>
            <a:r>
              <a:rPr lang="en-GB" altLang="en-US" b="0" dirty="0" smtClean="0">
                <a:solidFill>
                  <a:schemeClr val="tx1"/>
                </a:solidFill>
              </a:rPr>
              <a:t> or remove activities</a:t>
            </a:r>
            <a:endParaRPr lang="en-GB" altLang="en-US" b="0" dirty="0">
              <a:solidFill>
                <a:schemeClr val="tx1"/>
              </a:solidFill>
            </a:endParaRPr>
          </a:p>
        </p:txBody>
      </p:sp>
      <p:sp>
        <p:nvSpPr>
          <p:cNvPr id="16401" name="Freeform 18"/>
          <p:cNvSpPr>
            <a:spLocks/>
          </p:cNvSpPr>
          <p:nvPr/>
        </p:nvSpPr>
        <p:spPr bwMode="auto">
          <a:xfrm>
            <a:off x="5526088" y="2312988"/>
            <a:ext cx="1481137" cy="1565275"/>
          </a:xfrm>
          <a:custGeom>
            <a:avLst/>
            <a:gdLst>
              <a:gd name="T0" fmla="*/ 466034 w 1484284"/>
              <a:gd name="T1" fmla="*/ 0 h 1564260"/>
              <a:gd name="T2" fmla="*/ 307293 w 1484284"/>
              <a:gd name="T3" fmla="*/ 818 h 1564260"/>
              <a:gd name="T4" fmla="*/ 179884 w 1484284"/>
              <a:gd name="T5" fmla="*/ 40949 h 1564260"/>
              <a:gd name="T6" fmla="*/ 0 w 1484284"/>
              <a:gd name="T7" fmla="*/ 234969 h 1564260"/>
              <a:gd name="T8" fmla="*/ 103585 w 1484284"/>
              <a:gd name="T9" fmla="*/ 392456 h 1564260"/>
              <a:gd name="T10" fmla="*/ 195100 w 1484284"/>
              <a:gd name="T11" fmla="*/ 535916 h 1564260"/>
              <a:gd name="T12" fmla="*/ 325271 w 1484284"/>
              <a:gd name="T13" fmla="*/ 777680 h 1564260"/>
              <a:gd name="T14" fmla="*/ 370906 w 1484284"/>
              <a:gd name="T15" fmla="*/ 902219 h 1564260"/>
              <a:gd name="T16" fmla="*/ 402731 w 1484284"/>
              <a:gd name="T17" fmla="*/ 1030277 h 1564260"/>
              <a:gd name="T18" fmla="*/ 441721 w 1484284"/>
              <a:gd name="T19" fmla="*/ 1171573 h 1564260"/>
              <a:gd name="T20" fmla="*/ 483924 w 1484284"/>
              <a:gd name="T21" fmla="*/ 1353379 h 1564260"/>
              <a:gd name="T22" fmla="*/ 582114 w 1484284"/>
              <a:gd name="T23" fmla="*/ 1446713 h 1564260"/>
              <a:gd name="T24" fmla="*/ 690121 w 1484284"/>
              <a:gd name="T25" fmla="*/ 1486645 h 1564260"/>
              <a:gd name="T26" fmla="*/ 1254003 w 1484284"/>
              <a:gd name="T27" fmla="*/ 1582860 h 1564260"/>
              <a:gd name="T28" fmla="*/ 1426270 w 1484284"/>
              <a:gd name="T29" fmla="*/ 1436747 h 1564260"/>
              <a:gd name="T30" fmla="*/ 1368836 w 1484284"/>
              <a:gd name="T31" fmla="*/ 1116315 h 1564260"/>
              <a:gd name="T32" fmla="*/ 1325241 w 1484284"/>
              <a:gd name="T33" fmla="*/ 967483 h 1564260"/>
              <a:gd name="T34" fmla="*/ 1183291 w 1484284"/>
              <a:gd name="T35" fmla="*/ 682445 h 1564260"/>
              <a:gd name="T36" fmla="*/ 1063650 w 1484284"/>
              <a:gd name="T37" fmla="*/ 519577 h 1564260"/>
              <a:gd name="T38" fmla="*/ 949100 w 1484284"/>
              <a:gd name="T39" fmla="*/ 364317 h 1564260"/>
              <a:gd name="T40" fmla="*/ 791233 w 1484284"/>
              <a:gd name="T41" fmla="*/ 228594 h 1564260"/>
              <a:gd name="T42" fmla="*/ 612060 w 1484284"/>
              <a:gd name="T43" fmla="*/ 65235 h 1564260"/>
              <a:gd name="T44" fmla="*/ 466034 w 1484284"/>
              <a:gd name="T45" fmla="*/ 0 h 15642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484284" h="1564260">
                <a:moveTo>
                  <a:pt x="484991" y="0"/>
                </a:moveTo>
                <a:lnTo>
                  <a:pt x="319792" y="800"/>
                </a:lnTo>
                <a:cubicBezTo>
                  <a:pt x="272539" y="7134"/>
                  <a:pt x="240499" y="1903"/>
                  <a:pt x="187200" y="40471"/>
                </a:cubicBezTo>
                <a:cubicBezTo>
                  <a:pt x="133901" y="79039"/>
                  <a:pt x="10160" y="216968"/>
                  <a:pt x="0" y="232208"/>
                </a:cubicBezTo>
                <a:cubicBezTo>
                  <a:pt x="5080" y="303328"/>
                  <a:pt x="73959" y="338276"/>
                  <a:pt x="107798" y="387844"/>
                </a:cubicBezTo>
                <a:cubicBezTo>
                  <a:pt x="141637" y="437412"/>
                  <a:pt x="177043" y="469013"/>
                  <a:pt x="203037" y="529618"/>
                </a:cubicBezTo>
                <a:cubicBezTo>
                  <a:pt x="253632" y="617246"/>
                  <a:pt x="308008" y="708208"/>
                  <a:pt x="338501" y="768541"/>
                </a:cubicBezTo>
                <a:cubicBezTo>
                  <a:pt x="368994" y="828874"/>
                  <a:pt x="372558" y="850010"/>
                  <a:pt x="385993" y="891615"/>
                </a:cubicBezTo>
                <a:cubicBezTo>
                  <a:pt x="399428" y="933220"/>
                  <a:pt x="406829" y="973805"/>
                  <a:pt x="419113" y="1018170"/>
                </a:cubicBezTo>
                <a:cubicBezTo>
                  <a:pt x="431397" y="1062535"/>
                  <a:pt x="443664" y="1113414"/>
                  <a:pt x="459695" y="1157805"/>
                </a:cubicBezTo>
                <a:lnTo>
                  <a:pt x="503608" y="1337474"/>
                </a:lnTo>
                <a:lnTo>
                  <a:pt x="605792" y="1429712"/>
                </a:lnTo>
                <a:lnTo>
                  <a:pt x="718192" y="1469174"/>
                </a:lnTo>
                <a:cubicBezTo>
                  <a:pt x="1109773" y="1568111"/>
                  <a:pt x="1083664" y="1536083"/>
                  <a:pt x="1305011" y="1564260"/>
                </a:cubicBezTo>
                <a:cubicBezTo>
                  <a:pt x="1412082" y="1544168"/>
                  <a:pt x="1479227" y="1483050"/>
                  <a:pt x="1484284" y="1419863"/>
                </a:cubicBezTo>
                <a:cubicBezTo>
                  <a:pt x="1482687" y="1399860"/>
                  <a:pt x="1437672" y="1155747"/>
                  <a:pt x="1424514" y="1103196"/>
                </a:cubicBezTo>
                <a:cubicBezTo>
                  <a:pt x="1411355" y="1053532"/>
                  <a:pt x="1411330" y="1027576"/>
                  <a:pt x="1379148" y="956114"/>
                </a:cubicBezTo>
                <a:cubicBezTo>
                  <a:pt x="1346966" y="884652"/>
                  <a:pt x="1276796" y="748198"/>
                  <a:pt x="1231424" y="674424"/>
                </a:cubicBezTo>
                <a:cubicBezTo>
                  <a:pt x="1186052" y="600650"/>
                  <a:pt x="1147533" y="565869"/>
                  <a:pt x="1106913" y="513471"/>
                </a:cubicBezTo>
                <a:cubicBezTo>
                  <a:pt x="1066293" y="461073"/>
                  <a:pt x="1034955" y="407963"/>
                  <a:pt x="987706" y="360036"/>
                </a:cubicBezTo>
                <a:cubicBezTo>
                  <a:pt x="940457" y="312109"/>
                  <a:pt x="876920" y="271210"/>
                  <a:pt x="823418" y="225907"/>
                </a:cubicBezTo>
                <a:cubicBezTo>
                  <a:pt x="769916" y="180604"/>
                  <a:pt x="684977" y="97146"/>
                  <a:pt x="636956" y="64470"/>
                </a:cubicBezTo>
                <a:cubicBezTo>
                  <a:pt x="587199" y="39591"/>
                  <a:pt x="515471" y="2540"/>
                  <a:pt x="484991" y="0"/>
                </a:cubicBezTo>
                <a:close/>
              </a:path>
            </a:pathLst>
          </a:custGeom>
          <a:noFill/>
          <a:ln w="2540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82800" rIns="90000" bIns="46800"/>
          <a:lstStyle/>
          <a:p>
            <a:endParaRPr lang="en-GB" dirty="0"/>
          </a:p>
        </p:txBody>
      </p:sp>
      <p:sp>
        <p:nvSpPr>
          <p:cNvPr id="16402" name="Freeform 19"/>
          <p:cNvSpPr>
            <a:spLocks/>
          </p:cNvSpPr>
          <p:nvPr/>
        </p:nvSpPr>
        <p:spPr bwMode="auto">
          <a:xfrm rot="862129" flipV="1">
            <a:off x="5729288" y="3803650"/>
            <a:ext cx="1093787" cy="1527175"/>
          </a:xfrm>
          <a:custGeom>
            <a:avLst/>
            <a:gdLst>
              <a:gd name="T0" fmla="*/ 9464 w 1269763"/>
              <a:gd name="T1" fmla="*/ 15109 h 1634731"/>
              <a:gd name="T2" fmla="*/ 9464 w 1269763"/>
              <a:gd name="T3" fmla="*/ 15109 h 1634731"/>
              <a:gd name="T4" fmla="*/ 4092 w 1269763"/>
              <a:gd name="T5" fmla="*/ 31828 h 1634731"/>
              <a:gd name="T6" fmla="*/ 1591 w 1269763"/>
              <a:gd name="T7" fmla="*/ 49973 h 1634731"/>
              <a:gd name="T8" fmla="*/ 8 w 1269763"/>
              <a:gd name="T9" fmla="*/ 75941 h 1634731"/>
              <a:gd name="T10" fmla="*/ 1633 w 1269763"/>
              <a:gd name="T11" fmla="*/ 106510 h 1634731"/>
              <a:gd name="T12" fmla="*/ 5491 w 1269763"/>
              <a:gd name="T13" fmla="*/ 138434 h 1634731"/>
              <a:gd name="T14" fmla="*/ 6826 w 1269763"/>
              <a:gd name="T15" fmla="*/ 158241 h 1634731"/>
              <a:gd name="T16" fmla="*/ 9936 w 1269763"/>
              <a:gd name="T17" fmla="*/ 193387 h 1634731"/>
              <a:gd name="T18" fmla="*/ 10963 w 1269763"/>
              <a:gd name="T19" fmla="*/ 222974 h 1634731"/>
              <a:gd name="T20" fmla="*/ 11943 w 1269763"/>
              <a:gd name="T21" fmla="*/ 257703 h 1634731"/>
              <a:gd name="T22" fmla="*/ 12269 w 1269763"/>
              <a:gd name="T23" fmla="*/ 289588 h 1634731"/>
              <a:gd name="T24" fmla="*/ 11529 w 1269763"/>
              <a:gd name="T25" fmla="*/ 343175 h 1634731"/>
              <a:gd name="T26" fmla="*/ 11743 w 1269763"/>
              <a:gd name="T27" fmla="*/ 391243 h 1634731"/>
              <a:gd name="T28" fmla="*/ 13347 w 1269763"/>
              <a:gd name="T29" fmla="*/ 409320 h 1634731"/>
              <a:gd name="T30" fmla="*/ 23293 w 1269763"/>
              <a:gd name="T31" fmla="*/ 427943 h 1634731"/>
              <a:gd name="T32" fmla="*/ 61645 w 1269763"/>
              <a:gd name="T33" fmla="*/ 448594 h 1634731"/>
              <a:gd name="T34" fmla="*/ 73017 w 1269763"/>
              <a:gd name="T35" fmla="*/ 434408 h 1634731"/>
              <a:gd name="T36" fmla="*/ 74569 w 1269763"/>
              <a:gd name="T37" fmla="*/ 382877 h 1634731"/>
              <a:gd name="T38" fmla="*/ 73402 w 1269763"/>
              <a:gd name="T39" fmla="*/ 303810 h 1634731"/>
              <a:gd name="T40" fmla="*/ 69671 w 1269763"/>
              <a:gd name="T41" fmla="*/ 250751 h 1634731"/>
              <a:gd name="T42" fmla="*/ 64348 w 1269763"/>
              <a:gd name="T43" fmla="*/ 197296 h 1634731"/>
              <a:gd name="T44" fmla="*/ 58401 w 1269763"/>
              <a:gd name="T45" fmla="*/ 146429 h 1634731"/>
              <a:gd name="T46" fmla="*/ 54058 w 1269763"/>
              <a:gd name="T47" fmla="*/ 120426 h 1634731"/>
              <a:gd name="T48" fmla="*/ 49465 w 1269763"/>
              <a:gd name="T49" fmla="*/ 84987 h 1634731"/>
              <a:gd name="T50" fmla="*/ 43841 w 1269763"/>
              <a:gd name="T51" fmla="*/ 47679 h 1634731"/>
              <a:gd name="T52" fmla="*/ 37731 w 1269763"/>
              <a:gd name="T53" fmla="*/ 27132 h 1634731"/>
              <a:gd name="T54" fmla="*/ 29644 w 1269763"/>
              <a:gd name="T55" fmla="*/ 7800 h 1634731"/>
              <a:gd name="T56" fmla="*/ 18003 w 1269763"/>
              <a:gd name="T57" fmla="*/ 708 h 1634731"/>
              <a:gd name="T58" fmla="*/ 9464 w 1269763"/>
              <a:gd name="T59" fmla="*/ 15109 h 163473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69763" h="1634731">
                <a:moveTo>
                  <a:pt x="161058" y="55056"/>
                </a:moveTo>
                <a:lnTo>
                  <a:pt x="161058" y="55056"/>
                </a:lnTo>
                <a:lnTo>
                  <a:pt x="69633" y="115984"/>
                </a:lnTo>
                <a:cubicBezTo>
                  <a:pt x="47303" y="137160"/>
                  <a:pt x="38662" y="155318"/>
                  <a:pt x="27078" y="182110"/>
                </a:cubicBezTo>
                <a:cubicBezTo>
                  <a:pt x="15494" y="208902"/>
                  <a:pt x="-1652" y="226100"/>
                  <a:pt x="129" y="276736"/>
                </a:cubicBezTo>
                <a:cubicBezTo>
                  <a:pt x="1910" y="327372"/>
                  <a:pt x="11783" y="351824"/>
                  <a:pt x="27791" y="388133"/>
                </a:cubicBezTo>
                <a:cubicBezTo>
                  <a:pt x="43799" y="424442"/>
                  <a:pt x="78706" y="473051"/>
                  <a:pt x="93436" y="504470"/>
                </a:cubicBezTo>
                <a:cubicBezTo>
                  <a:pt x="108166" y="535889"/>
                  <a:pt x="103562" y="543273"/>
                  <a:pt x="116169" y="576649"/>
                </a:cubicBezTo>
                <a:cubicBezTo>
                  <a:pt x="128776" y="610025"/>
                  <a:pt x="157343" y="665410"/>
                  <a:pt x="169076" y="704726"/>
                </a:cubicBezTo>
                <a:cubicBezTo>
                  <a:pt x="180809" y="744042"/>
                  <a:pt x="180870" y="773484"/>
                  <a:pt x="186565" y="812546"/>
                </a:cubicBezTo>
                <a:cubicBezTo>
                  <a:pt x="192260" y="851608"/>
                  <a:pt x="199545" y="898643"/>
                  <a:pt x="203249" y="939101"/>
                </a:cubicBezTo>
                <a:cubicBezTo>
                  <a:pt x="206953" y="979559"/>
                  <a:pt x="206177" y="1023595"/>
                  <a:pt x="208790" y="1055294"/>
                </a:cubicBezTo>
                <a:lnTo>
                  <a:pt x="196205" y="1250569"/>
                </a:lnTo>
                <a:lnTo>
                  <a:pt x="199826" y="1425730"/>
                </a:lnTo>
                <a:lnTo>
                  <a:pt x="227130" y="1491615"/>
                </a:lnTo>
                <a:cubicBezTo>
                  <a:pt x="258649" y="1516849"/>
                  <a:pt x="350248" y="1537163"/>
                  <a:pt x="396393" y="1559478"/>
                </a:cubicBezTo>
                <a:cubicBezTo>
                  <a:pt x="735458" y="1618569"/>
                  <a:pt x="825862" y="1617138"/>
                  <a:pt x="1049030" y="1634731"/>
                </a:cubicBezTo>
                <a:cubicBezTo>
                  <a:pt x="1101602" y="1622137"/>
                  <a:pt x="1205870" y="1622947"/>
                  <a:pt x="1242520" y="1583033"/>
                </a:cubicBezTo>
                <a:cubicBezTo>
                  <a:pt x="1279170" y="1543119"/>
                  <a:pt x="1267840" y="1474563"/>
                  <a:pt x="1268931" y="1395245"/>
                </a:cubicBezTo>
                <a:cubicBezTo>
                  <a:pt x="1270022" y="1315927"/>
                  <a:pt x="1262954" y="1187372"/>
                  <a:pt x="1249067" y="1107126"/>
                </a:cubicBezTo>
                <a:cubicBezTo>
                  <a:pt x="1235180" y="1026880"/>
                  <a:pt x="1211284" y="978462"/>
                  <a:pt x="1185609" y="913769"/>
                </a:cubicBezTo>
                <a:cubicBezTo>
                  <a:pt x="1159934" y="849076"/>
                  <a:pt x="1126978" y="782329"/>
                  <a:pt x="1095015" y="718969"/>
                </a:cubicBezTo>
                <a:cubicBezTo>
                  <a:pt x="1063052" y="655609"/>
                  <a:pt x="1023012" y="580294"/>
                  <a:pt x="993828" y="533607"/>
                </a:cubicBezTo>
                <a:cubicBezTo>
                  <a:pt x="964644" y="486920"/>
                  <a:pt x="945259" y="476162"/>
                  <a:pt x="919913" y="438844"/>
                </a:cubicBezTo>
                <a:cubicBezTo>
                  <a:pt x="894567" y="401526"/>
                  <a:pt x="870728" y="353880"/>
                  <a:pt x="841752" y="309698"/>
                </a:cubicBezTo>
                <a:cubicBezTo>
                  <a:pt x="812776" y="265516"/>
                  <a:pt x="779335" y="208886"/>
                  <a:pt x="746057" y="173749"/>
                </a:cubicBezTo>
                <a:cubicBezTo>
                  <a:pt x="712779" y="138612"/>
                  <a:pt x="682351" y="123097"/>
                  <a:pt x="642081" y="98876"/>
                </a:cubicBezTo>
                <a:cubicBezTo>
                  <a:pt x="601811" y="74655"/>
                  <a:pt x="557312" y="47024"/>
                  <a:pt x="504437" y="28421"/>
                </a:cubicBezTo>
                <a:cubicBezTo>
                  <a:pt x="451562" y="9818"/>
                  <a:pt x="386737" y="-6481"/>
                  <a:pt x="306350" y="2577"/>
                </a:cubicBezTo>
                <a:cubicBezTo>
                  <a:pt x="251532" y="8378"/>
                  <a:pt x="191538" y="57596"/>
                  <a:pt x="161058" y="55056"/>
                </a:cubicBezTo>
                <a:close/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82800" rIns="90000" bIns="46800"/>
          <a:lstStyle/>
          <a:p>
            <a:endParaRPr lang="en-GB" dirty="0"/>
          </a:p>
        </p:txBody>
      </p:sp>
      <p:sp>
        <p:nvSpPr>
          <p:cNvPr id="16403" name="TextBox 20"/>
          <p:cNvSpPr txBox="1">
            <a:spLocks noChangeArrowheads="1"/>
          </p:cNvSpPr>
          <p:nvPr/>
        </p:nvSpPr>
        <p:spPr bwMode="auto">
          <a:xfrm>
            <a:off x="6948488" y="2743200"/>
            <a:ext cx="1871662" cy="634020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Aft>
                <a:spcPct val="30000"/>
              </a:spcAft>
              <a:defRPr sz="1600" b="1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30000"/>
              </a:spcAf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ct val="30000"/>
              </a:spcAft>
              <a:buFont typeface="LindeDaxPowerPoint" pitchFamily="34" charset="0"/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en-GB" altLang="en-US" dirty="0">
                <a:solidFill>
                  <a:srgbClr val="FFC000"/>
                </a:solidFill>
              </a:rPr>
              <a:t>No longer needed</a:t>
            </a:r>
            <a:br>
              <a:rPr lang="en-GB" altLang="en-US" dirty="0">
                <a:solidFill>
                  <a:srgbClr val="FFC000"/>
                </a:solidFill>
              </a:rPr>
            </a:br>
            <a:endParaRPr lang="en-GB" altLang="en-US" dirty="0">
              <a:solidFill>
                <a:srgbClr val="FFC000"/>
              </a:solidFill>
            </a:endParaRPr>
          </a:p>
        </p:txBody>
      </p:sp>
      <p:sp>
        <p:nvSpPr>
          <p:cNvPr id="16404" name="TextBox 21"/>
          <p:cNvSpPr txBox="1">
            <a:spLocks noChangeArrowheads="1"/>
          </p:cNvSpPr>
          <p:nvPr/>
        </p:nvSpPr>
        <p:spPr bwMode="auto">
          <a:xfrm>
            <a:off x="6942138" y="4189413"/>
            <a:ext cx="1878012" cy="6340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Aft>
                <a:spcPct val="30000"/>
              </a:spcAft>
              <a:defRPr sz="1600" b="1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30000"/>
              </a:spcAf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ct val="30000"/>
              </a:spcAft>
              <a:buFont typeface="LindeDaxPowerPoint" pitchFamily="34" charset="0"/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en-GB" altLang="en-US" dirty="0">
                <a:solidFill>
                  <a:srgbClr val="92D050"/>
                </a:solidFill>
              </a:rPr>
              <a:t>Locally developed </a:t>
            </a:r>
            <a:r>
              <a:rPr lang="en-GB" altLang="en-US" dirty="0" smtClean="0">
                <a:solidFill>
                  <a:srgbClr val="92D050"/>
                </a:solidFill>
              </a:rPr>
              <a:t>materials</a:t>
            </a:r>
            <a:endParaRPr lang="en-GB" altLang="en-US" dirty="0">
              <a:solidFill>
                <a:srgbClr val="92D050"/>
              </a:solidFill>
            </a:endParaRPr>
          </a:p>
        </p:txBody>
      </p:sp>
      <p:sp>
        <p:nvSpPr>
          <p:cNvPr id="20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6250" y="66055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mtClean="0"/>
              <a:t>© Jeremy Noad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995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181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Looking for the Silver Bullets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0" y="1299523"/>
            <a:ext cx="2476500" cy="18478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dirty="0" smtClean="0"/>
              <a:t>   </a:t>
            </a:r>
            <a:endParaRPr lang="en-GB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3180" y="1330896"/>
            <a:ext cx="49685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Reviewed Literature – Peer reviewed Journals</a:t>
            </a:r>
          </a:p>
          <a:p>
            <a:r>
              <a:rPr lang="en-GB" sz="1600" dirty="0" smtClean="0"/>
              <a:t>+ ve large content on individual sales person</a:t>
            </a:r>
          </a:p>
          <a:p>
            <a:r>
              <a:rPr lang="en-GB" sz="1600" dirty="0" smtClean="0"/>
              <a:t>- ve  minimal blended approaches</a:t>
            </a:r>
          </a:p>
          <a:p>
            <a:r>
              <a:rPr lang="en-GB" sz="1600" dirty="0" smtClean="0"/>
              <a:t>- ve minimal on actual application and outcome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1944216" cy="8640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99792" y="3645024"/>
            <a:ext cx="54726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Reviewed Trade bodies </a:t>
            </a:r>
          </a:p>
          <a:p>
            <a:r>
              <a:rPr lang="en-GB" sz="1600" dirty="0" smtClean="0"/>
              <a:t>+ ve case studies on application</a:t>
            </a:r>
          </a:p>
          <a:p>
            <a:r>
              <a:rPr lang="en-GB" sz="1600" dirty="0" smtClean="0"/>
              <a:t>+ ve toolkits for their preferred options</a:t>
            </a:r>
            <a:r>
              <a:rPr lang="en-GB" dirty="0"/>
              <a:t> </a:t>
            </a:r>
            <a:endParaRPr lang="en-GB" sz="1600" dirty="0" smtClean="0"/>
          </a:p>
        </p:txBody>
      </p:sp>
      <p:sp>
        <p:nvSpPr>
          <p:cNvPr id="10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6250" y="66055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mtClean="0"/>
              <a:t>© Jeremy Noad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0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Primary Research</a:t>
            </a:r>
            <a:endParaRPr lang="de-DE" alt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59600" y="6453188"/>
            <a:ext cx="1860550" cy="2524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lnSpc>
                <a:spcPct val="110000"/>
              </a:lnSpc>
              <a:spcAft>
                <a:spcPct val="30000"/>
              </a:spcAft>
              <a:defRPr sz="1600" b="1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30000"/>
              </a:spcAf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ct val="30000"/>
              </a:spcAft>
              <a:buFont typeface="LindeDaxPowerPoint" pitchFamily="34" charset="0"/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fld id="{FE8440D2-2871-476F-9C19-FC65AEE0C791}" type="slidenum">
              <a:rPr lang="en-US" altLang="en-US" sz="1200" b="0" smtClean="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</a:pPr>
              <a:t>13</a:t>
            </a:fld>
            <a:endParaRPr lang="en-US" altLang="en-US" sz="1200" b="0" dirty="0" smtClean="0">
              <a:solidFill>
                <a:schemeClr val="tx1"/>
              </a:solidFill>
            </a:endParaRPr>
          </a:p>
        </p:txBody>
      </p:sp>
      <p:grpSp>
        <p:nvGrpSpPr>
          <p:cNvPr id="1996863" name="Group 63"/>
          <p:cNvGrpSpPr>
            <a:grpSpLocks/>
          </p:cNvGrpSpPr>
          <p:nvPr/>
        </p:nvGrpSpPr>
        <p:grpSpPr bwMode="auto">
          <a:xfrm>
            <a:off x="228600" y="1268413"/>
            <a:ext cx="8880475" cy="5380037"/>
            <a:chOff x="144" y="799"/>
            <a:chExt cx="5594" cy="3389"/>
          </a:xfrm>
        </p:grpSpPr>
        <p:grpSp>
          <p:nvGrpSpPr>
            <p:cNvPr id="27653" name="Group 14"/>
            <p:cNvGrpSpPr>
              <a:grpSpLocks/>
            </p:cNvGrpSpPr>
            <p:nvPr/>
          </p:nvGrpSpPr>
          <p:grpSpPr bwMode="auto">
            <a:xfrm>
              <a:off x="385" y="1138"/>
              <a:ext cx="4898" cy="3050"/>
              <a:chOff x="77" y="606"/>
              <a:chExt cx="5588" cy="3480"/>
            </a:xfrm>
          </p:grpSpPr>
          <p:sp>
            <p:nvSpPr>
              <p:cNvPr id="27655" name="Freeform 15"/>
              <p:cNvSpPr>
                <a:spLocks/>
              </p:cNvSpPr>
              <p:nvPr/>
            </p:nvSpPr>
            <p:spPr bwMode="auto">
              <a:xfrm>
                <a:off x="77" y="1100"/>
                <a:ext cx="2071" cy="2958"/>
              </a:xfrm>
              <a:custGeom>
                <a:avLst/>
                <a:gdLst>
                  <a:gd name="T0" fmla="*/ 86 w 2071"/>
                  <a:gd name="T1" fmla="*/ 265 h 2958"/>
                  <a:gd name="T2" fmla="*/ 67 w 2071"/>
                  <a:gd name="T3" fmla="*/ 373 h 2958"/>
                  <a:gd name="T4" fmla="*/ 92 w 2071"/>
                  <a:gd name="T5" fmla="*/ 436 h 2958"/>
                  <a:gd name="T6" fmla="*/ 120 w 2071"/>
                  <a:gd name="T7" fmla="*/ 515 h 2958"/>
                  <a:gd name="T8" fmla="*/ 158 w 2071"/>
                  <a:gd name="T9" fmla="*/ 499 h 2958"/>
                  <a:gd name="T10" fmla="*/ 260 w 2071"/>
                  <a:gd name="T11" fmla="*/ 376 h 2958"/>
                  <a:gd name="T12" fmla="*/ 338 w 2071"/>
                  <a:gd name="T13" fmla="*/ 362 h 2958"/>
                  <a:gd name="T14" fmla="*/ 489 w 2071"/>
                  <a:gd name="T15" fmla="*/ 448 h 2958"/>
                  <a:gd name="T16" fmla="*/ 625 w 2071"/>
                  <a:gd name="T17" fmla="*/ 612 h 2958"/>
                  <a:gd name="T18" fmla="*/ 688 w 2071"/>
                  <a:gd name="T19" fmla="*/ 775 h 2958"/>
                  <a:gd name="T20" fmla="*/ 818 w 2071"/>
                  <a:gd name="T21" fmla="*/ 1154 h 2958"/>
                  <a:gd name="T22" fmla="*/ 830 w 2071"/>
                  <a:gd name="T23" fmla="*/ 1107 h 2958"/>
                  <a:gd name="T24" fmla="*/ 982 w 2071"/>
                  <a:gd name="T25" fmla="*/ 1335 h 2958"/>
                  <a:gd name="T26" fmla="*/ 1216 w 2071"/>
                  <a:gd name="T27" fmla="*/ 1489 h 2958"/>
                  <a:gd name="T28" fmla="*/ 1362 w 2071"/>
                  <a:gd name="T29" fmla="*/ 1622 h 2958"/>
                  <a:gd name="T30" fmla="*/ 1372 w 2071"/>
                  <a:gd name="T31" fmla="*/ 1751 h 2958"/>
                  <a:gd name="T32" fmla="*/ 1526 w 2071"/>
                  <a:gd name="T33" fmla="*/ 2201 h 2958"/>
                  <a:gd name="T34" fmla="*/ 1488 w 2071"/>
                  <a:gd name="T35" fmla="*/ 2723 h 2958"/>
                  <a:gd name="T36" fmla="*/ 1485 w 2071"/>
                  <a:gd name="T37" fmla="*/ 2924 h 2958"/>
                  <a:gd name="T38" fmla="*/ 1560 w 2071"/>
                  <a:gd name="T39" fmla="*/ 2856 h 2958"/>
                  <a:gd name="T40" fmla="*/ 1645 w 2071"/>
                  <a:gd name="T41" fmla="*/ 2629 h 2958"/>
                  <a:gd name="T42" fmla="*/ 1787 w 2071"/>
                  <a:gd name="T43" fmla="*/ 2463 h 2958"/>
                  <a:gd name="T44" fmla="*/ 2012 w 2071"/>
                  <a:gd name="T45" fmla="*/ 2031 h 2958"/>
                  <a:gd name="T46" fmla="*/ 1885 w 2071"/>
                  <a:gd name="T47" fmla="*/ 1779 h 2958"/>
                  <a:gd name="T48" fmla="*/ 1731 w 2071"/>
                  <a:gd name="T49" fmla="*/ 1650 h 2958"/>
                  <a:gd name="T50" fmla="*/ 1507 w 2071"/>
                  <a:gd name="T51" fmla="*/ 1548 h 2958"/>
                  <a:gd name="T52" fmla="*/ 1352 w 2071"/>
                  <a:gd name="T53" fmla="*/ 1588 h 2958"/>
                  <a:gd name="T54" fmla="*/ 1250 w 2071"/>
                  <a:gd name="T55" fmla="*/ 1400 h 2958"/>
                  <a:gd name="T56" fmla="*/ 1097 w 2071"/>
                  <a:gd name="T57" fmla="*/ 1315 h 2958"/>
                  <a:gd name="T58" fmla="*/ 1226 w 2071"/>
                  <a:gd name="T59" fmla="*/ 1146 h 2958"/>
                  <a:gd name="T60" fmla="*/ 1364 w 2071"/>
                  <a:gd name="T61" fmla="*/ 1252 h 2958"/>
                  <a:gd name="T62" fmla="*/ 1439 w 2071"/>
                  <a:gd name="T63" fmla="*/ 988 h 2958"/>
                  <a:gd name="T64" fmla="*/ 1575 w 2071"/>
                  <a:gd name="T65" fmla="*/ 810 h 2958"/>
                  <a:gd name="T66" fmla="*/ 1601 w 2071"/>
                  <a:gd name="T67" fmla="*/ 838 h 2958"/>
                  <a:gd name="T68" fmla="*/ 1624 w 2071"/>
                  <a:gd name="T69" fmla="*/ 777 h 2958"/>
                  <a:gd name="T70" fmla="*/ 1547 w 2071"/>
                  <a:gd name="T71" fmla="*/ 706 h 2958"/>
                  <a:gd name="T72" fmla="*/ 1728 w 2071"/>
                  <a:gd name="T73" fmla="*/ 563 h 2958"/>
                  <a:gd name="T74" fmla="*/ 1656 w 2071"/>
                  <a:gd name="T75" fmla="*/ 466 h 2958"/>
                  <a:gd name="T76" fmla="*/ 1585 w 2071"/>
                  <a:gd name="T77" fmla="*/ 431 h 2958"/>
                  <a:gd name="T78" fmla="*/ 1534 w 2071"/>
                  <a:gd name="T79" fmla="*/ 365 h 2958"/>
                  <a:gd name="T80" fmla="*/ 1400 w 2071"/>
                  <a:gd name="T81" fmla="*/ 337 h 2958"/>
                  <a:gd name="T82" fmla="*/ 1422 w 2071"/>
                  <a:gd name="T83" fmla="*/ 505 h 2958"/>
                  <a:gd name="T84" fmla="*/ 1362 w 2071"/>
                  <a:gd name="T85" fmla="*/ 630 h 2958"/>
                  <a:gd name="T86" fmla="*/ 1173 w 2071"/>
                  <a:gd name="T87" fmla="*/ 487 h 2958"/>
                  <a:gd name="T88" fmla="*/ 1207 w 2071"/>
                  <a:gd name="T89" fmla="*/ 306 h 2958"/>
                  <a:gd name="T90" fmla="*/ 1232 w 2071"/>
                  <a:gd name="T91" fmla="*/ 230 h 2958"/>
                  <a:gd name="T92" fmla="*/ 1333 w 2071"/>
                  <a:gd name="T93" fmla="*/ 126 h 2958"/>
                  <a:gd name="T94" fmla="*/ 1250 w 2071"/>
                  <a:gd name="T95" fmla="*/ 132 h 2958"/>
                  <a:gd name="T96" fmla="*/ 1193 w 2071"/>
                  <a:gd name="T97" fmla="*/ 67 h 2958"/>
                  <a:gd name="T98" fmla="*/ 1163 w 2071"/>
                  <a:gd name="T99" fmla="*/ 122 h 2958"/>
                  <a:gd name="T100" fmla="*/ 1024 w 2071"/>
                  <a:gd name="T101" fmla="*/ 153 h 2958"/>
                  <a:gd name="T102" fmla="*/ 947 w 2071"/>
                  <a:gd name="T103" fmla="*/ 171 h 2958"/>
                  <a:gd name="T104" fmla="*/ 678 w 2071"/>
                  <a:gd name="T105" fmla="*/ 95 h 2958"/>
                  <a:gd name="T106" fmla="*/ 521 w 2071"/>
                  <a:gd name="T107" fmla="*/ 105 h 2958"/>
                  <a:gd name="T108" fmla="*/ 177 w 2071"/>
                  <a:gd name="T109" fmla="*/ 24 h 2958"/>
                  <a:gd name="T110" fmla="*/ 20 w 2071"/>
                  <a:gd name="T111" fmla="*/ 129 h 2958"/>
                  <a:gd name="T112" fmla="*/ 54 w 2071"/>
                  <a:gd name="T113" fmla="*/ 189 h 29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071" h="2958">
                    <a:moveTo>
                      <a:pt x="0" y="223"/>
                    </a:moveTo>
                    <a:lnTo>
                      <a:pt x="29" y="232"/>
                    </a:lnTo>
                    <a:lnTo>
                      <a:pt x="18" y="237"/>
                    </a:lnTo>
                    <a:lnTo>
                      <a:pt x="30" y="255"/>
                    </a:lnTo>
                    <a:lnTo>
                      <a:pt x="77" y="253"/>
                    </a:lnTo>
                    <a:lnTo>
                      <a:pt x="86" y="265"/>
                    </a:lnTo>
                    <a:lnTo>
                      <a:pt x="104" y="256"/>
                    </a:lnTo>
                    <a:lnTo>
                      <a:pt x="110" y="289"/>
                    </a:lnTo>
                    <a:lnTo>
                      <a:pt x="45" y="321"/>
                    </a:lnTo>
                    <a:lnTo>
                      <a:pt x="34" y="354"/>
                    </a:lnTo>
                    <a:lnTo>
                      <a:pt x="44" y="367"/>
                    </a:lnTo>
                    <a:lnTo>
                      <a:pt x="67" y="373"/>
                    </a:lnTo>
                    <a:lnTo>
                      <a:pt x="56" y="389"/>
                    </a:lnTo>
                    <a:lnTo>
                      <a:pt x="66" y="405"/>
                    </a:lnTo>
                    <a:lnTo>
                      <a:pt x="78" y="406"/>
                    </a:lnTo>
                    <a:lnTo>
                      <a:pt x="89" y="386"/>
                    </a:lnTo>
                    <a:lnTo>
                      <a:pt x="100" y="422"/>
                    </a:lnTo>
                    <a:lnTo>
                      <a:pt x="92" y="436"/>
                    </a:lnTo>
                    <a:lnTo>
                      <a:pt x="120" y="418"/>
                    </a:lnTo>
                    <a:lnTo>
                      <a:pt x="142" y="444"/>
                    </a:lnTo>
                    <a:lnTo>
                      <a:pt x="176" y="423"/>
                    </a:lnTo>
                    <a:lnTo>
                      <a:pt x="145" y="489"/>
                    </a:lnTo>
                    <a:lnTo>
                      <a:pt x="121" y="502"/>
                    </a:lnTo>
                    <a:lnTo>
                      <a:pt x="120" y="515"/>
                    </a:lnTo>
                    <a:lnTo>
                      <a:pt x="92" y="518"/>
                    </a:lnTo>
                    <a:lnTo>
                      <a:pt x="72" y="543"/>
                    </a:lnTo>
                    <a:lnTo>
                      <a:pt x="100" y="523"/>
                    </a:lnTo>
                    <a:lnTo>
                      <a:pt x="129" y="524"/>
                    </a:lnTo>
                    <a:lnTo>
                      <a:pt x="138" y="504"/>
                    </a:lnTo>
                    <a:lnTo>
                      <a:pt x="158" y="499"/>
                    </a:lnTo>
                    <a:lnTo>
                      <a:pt x="217" y="450"/>
                    </a:lnTo>
                    <a:lnTo>
                      <a:pt x="228" y="431"/>
                    </a:lnTo>
                    <a:lnTo>
                      <a:pt x="217" y="416"/>
                    </a:lnTo>
                    <a:lnTo>
                      <a:pt x="271" y="356"/>
                    </a:lnTo>
                    <a:lnTo>
                      <a:pt x="281" y="362"/>
                    </a:lnTo>
                    <a:lnTo>
                      <a:pt x="260" y="376"/>
                    </a:lnTo>
                    <a:lnTo>
                      <a:pt x="252" y="405"/>
                    </a:lnTo>
                    <a:lnTo>
                      <a:pt x="265" y="405"/>
                    </a:lnTo>
                    <a:lnTo>
                      <a:pt x="253" y="420"/>
                    </a:lnTo>
                    <a:lnTo>
                      <a:pt x="303" y="398"/>
                    </a:lnTo>
                    <a:lnTo>
                      <a:pt x="313" y="370"/>
                    </a:lnTo>
                    <a:lnTo>
                      <a:pt x="338" y="362"/>
                    </a:lnTo>
                    <a:lnTo>
                      <a:pt x="331" y="377"/>
                    </a:lnTo>
                    <a:lnTo>
                      <a:pt x="373" y="398"/>
                    </a:lnTo>
                    <a:lnTo>
                      <a:pt x="452" y="401"/>
                    </a:lnTo>
                    <a:lnTo>
                      <a:pt x="458" y="422"/>
                    </a:lnTo>
                    <a:lnTo>
                      <a:pt x="473" y="439"/>
                    </a:lnTo>
                    <a:lnTo>
                      <a:pt x="489" y="448"/>
                    </a:lnTo>
                    <a:lnTo>
                      <a:pt x="519" y="445"/>
                    </a:lnTo>
                    <a:lnTo>
                      <a:pt x="543" y="459"/>
                    </a:lnTo>
                    <a:lnTo>
                      <a:pt x="540" y="480"/>
                    </a:lnTo>
                    <a:lnTo>
                      <a:pt x="575" y="509"/>
                    </a:lnTo>
                    <a:lnTo>
                      <a:pt x="586" y="555"/>
                    </a:lnTo>
                    <a:lnTo>
                      <a:pt x="625" y="612"/>
                    </a:lnTo>
                    <a:lnTo>
                      <a:pt x="628" y="645"/>
                    </a:lnTo>
                    <a:lnTo>
                      <a:pt x="677" y="676"/>
                    </a:lnTo>
                    <a:lnTo>
                      <a:pt x="701" y="681"/>
                    </a:lnTo>
                    <a:lnTo>
                      <a:pt x="709" y="724"/>
                    </a:lnTo>
                    <a:lnTo>
                      <a:pt x="677" y="723"/>
                    </a:lnTo>
                    <a:lnTo>
                      <a:pt x="688" y="775"/>
                    </a:lnTo>
                    <a:lnTo>
                      <a:pt x="682" y="913"/>
                    </a:lnTo>
                    <a:lnTo>
                      <a:pt x="714" y="988"/>
                    </a:lnTo>
                    <a:lnTo>
                      <a:pt x="742" y="1048"/>
                    </a:lnTo>
                    <a:lnTo>
                      <a:pt x="773" y="1060"/>
                    </a:lnTo>
                    <a:lnTo>
                      <a:pt x="796" y="1094"/>
                    </a:lnTo>
                    <a:lnTo>
                      <a:pt x="818" y="1154"/>
                    </a:lnTo>
                    <a:lnTo>
                      <a:pt x="858" y="1215"/>
                    </a:lnTo>
                    <a:lnTo>
                      <a:pt x="872" y="1260"/>
                    </a:lnTo>
                    <a:lnTo>
                      <a:pt x="907" y="1301"/>
                    </a:lnTo>
                    <a:lnTo>
                      <a:pt x="916" y="1290"/>
                    </a:lnTo>
                    <a:lnTo>
                      <a:pt x="835" y="1146"/>
                    </a:lnTo>
                    <a:lnTo>
                      <a:pt x="830" y="1107"/>
                    </a:lnTo>
                    <a:lnTo>
                      <a:pt x="847" y="1115"/>
                    </a:lnTo>
                    <a:lnTo>
                      <a:pt x="877" y="1179"/>
                    </a:lnTo>
                    <a:lnTo>
                      <a:pt x="920" y="1226"/>
                    </a:lnTo>
                    <a:lnTo>
                      <a:pt x="918" y="1244"/>
                    </a:lnTo>
                    <a:lnTo>
                      <a:pt x="974" y="1308"/>
                    </a:lnTo>
                    <a:lnTo>
                      <a:pt x="982" y="1335"/>
                    </a:lnTo>
                    <a:lnTo>
                      <a:pt x="976" y="1355"/>
                    </a:lnTo>
                    <a:lnTo>
                      <a:pt x="989" y="1379"/>
                    </a:lnTo>
                    <a:lnTo>
                      <a:pt x="1101" y="1445"/>
                    </a:lnTo>
                    <a:lnTo>
                      <a:pt x="1150" y="1440"/>
                    </a:lnTo>
                    <a:lnTo>
                      <a:pt x="1183" y="1471"/>
                    </a:lnTo>
                    <a:lnTo>
                      <a:pt x="1216" y="1489"/>
                    </a:lnTo>
                    <a:lnTo>
                      <a:pt x="1251" y="1495"/>
                    </a:lnTo>
                    <a:lnTo>
                      <a:pt x="1282" y="1544"/>
                    </a:lnTo>
                    <a:lnTo>
                      <a:pt x="1284" y="1566"/>
                    </a:lnTo>
                    <a:lnTo>
                      <a:pt x="1295" y="1562"/>
                    </a:lnTo>
                    <a:lnTo>
                      <a:pt x="1326" y="1598"/>
                    </a:lnTo>
                    <a:lnTo>
                      <a:pt x="1362" y="1622"/>
                    </a:lnTo>
                    <a:lnTo>
                      <a:pt x="1365" y="1602"/>
                    </a:lnTo>
                    <a:lnTo>
                      <a:pt x="1384" y="1585"/>
                    </a:lnTo>
                    <a:lnTo>
                      <a:pt x="1402" y="1598"/>
                    </a:lnTo>
                    <a:lnTo>
                      <a:pt x="1404" y="1620"/>
                    </a:lnTo>
                    <a:lnTo>
                      <a:pt x="1412" y="1686"/>
                    </a:lnTo>
                    <a:lnTo>
                      <a:pt x="1372" y="1751"/>
                    </a:lnTo>
                    <a:lnTo>
                      <a:pt x="1360" y="1811"/>
                    </a:lnTo>
                    <a:lnTo>
                      <a:pt x="1356" y="1882"/>
                    </a:lnTo>
                    <a:lnTo>
                      <a:pt x="1389" y="1932"/>
                    </a:lnTo>
                    <a:lnTo>
                      <a:pt x="1429" y="2053"/>
                    </a:lnTo>
                    <a:lnTo>
                      <a:pt x="1520" y="2132"/>
                    </a:lnTo>
                    <a:lnTo>
                      <a:pt x="1526" y="2201"/>
                    </a:lnTo>
                    <a:lnTo>
                      <a:pt x="1504" y="2361"/>
                    </a:lnTo>
                    <a:lnTo>
                      <a:pt x="1505" y="2445"/>
                    </a:lnTo>
                    <a:lnTo>
                      <a:pt x="1472" y="2546"/>
                    </a:lnTo>
                    <a:lnTo>
                      <a:pt x="1469" y="2642"/>
                    </a:lnTo>
                    <a:lnTo>
                      <a:pt x="1492" y="2649"/>
                    </a:lnTo>
                    <a:lnTo>
                      <a:pt x="1488" y="2723"/>
                    </a:lnTo>
                    <a:lnTo>
                      <a:pt x="1462" y="2773"/>
                    </a:lnTo>
                    <a:lnTo>
                      <a:pt x="1458" y="2804"/>
                    </a:lnTo>
                    <a:lnTo>
                      <a:pt x="1470" y="2844"/>
                    </a:lnTo>
                    <a:lnTo>
                      <a:pt x="1465" y="2880"/>
                    </a:lnTo>
                    <a:lnTo>
                      <a:pt x="1484" y="2896"/>
                    </a:lnTo>
                    <a:lnTo>
                      <a:pt x="1485" y="2924"/>
                    </a:lnTo>
                    <a:lnTo>
                      <a:pt x="1493" y="2949"/>
                    </a:lnTo>
                    <a:lnTo>
                      <a:pt x="1511" y="2957"/>
                    </a:lnTo>
                    <a:lnTo>
                      <a:pt x="1516" y="2927"/>
                    </a:lnTo>
                    <a:lnTo>
                      <a:pt x="1554" y="2916"/>
                    </a:lnTo>
                    <a:lnTo>
                      <a:pt x="1538" y="2898"/>
                    </a:lnTo>
                    <a:lnTo>
                      <a:pt x="1560" y="2856"/>
                    </a:lnTo>
                    <a:lnTo>
                      <a:pt x="1596" y="2792"/>
                    </a:lnTo>
                    <a:lnTo>
                      <a:pt x="1567" y="2754"/>
                    </a:lnTo>
                    <a:lnTo>
                      <a:pt x="1598" y="2730"/>
                    </a:lnTo>
                    <a:lnTo>
                      <a:pt x="1625" y="2657"/>
                    </a:lnTo>
                    <a:lnTo>
                      <a:pt x="1605" y="2627"/>
                    </a:lnTo>
                    <a:lnTo>
                      <a:pt x="1645" y="2629"/>
                    </a:lnTo>
                    <a:lnTo>
                      <a:pt x="1648" y="2580"/>
                    </a:lnTo>
                    <a:lnTo>
                      <a:pt x="1715" y="2570"/>
                    </a:lnTo>
                    <a:lnTo>
                      <a:pt x="1735" y="2537"/>
                    </a:lnTo>
                    <a:lnTo>
                      <a:pt x="1707" y="2470"/>
                    </a:lnTo>
                    <a:lnTo>
                      <a:pt x="1763" y="2492"/>
                    </a:lnTo>
                    <a:lnTo>
                      <a:pt x="1787" y="2463"/>
                    </a:lnTo>
                    <a:lnTo>
                      <a:pt x="1861" y="2345"/>
                    </a:lnTo>
                    <a:lnTo>
                      <a:pt x="1866" y="2283"/>
                    </a:lnTo>
                    <a:lnTo>
                      <a:pt x="1925" y="2230"/>
                    </a:lnTo>
                    <a:lnTo>
                      <a:pt x="1977" y="2210"/>
                    </a:lnTo>
                    <a:lnTo>
                      <a:pt x="2007" y="2120"/>
                    </a:lnTo>
                    <a:lnTo>
                      <a:pt x="2012" y="2031"/>
                    </a:lnTo>
                    <a:lnTo>
                      <a:pt x="2070" y="1945"/>
                    </a:lnTo>
                    <a:lnTo>
                      <a:pt x="2065" y="1869"/>
                    </a:lnTo>
                    <a:lnTo>
                      <a:pt x="2005" y="1828"/>
                    </a:lnTo>
                    <a:lnTo>
                      <a:pt x="1926" y="1819"/>
                    </a:lnTo>
                    <a:lnTo>
                      <a:pt x="1920" y="1795"/>
                    </a:lnTo>
                    <a:lnTo>
                      <a:pt x="1885" y="1779"/>
                    </a:lnTo>
                    <a:lnTo>
                      <a:pt x="1818" y="1807"/>
                    </a:lnTo>
                    <a:lnTo>
                      <a:pt x="1819" y="1775"/>
                    </a:lnTo>
                    <a:lnTo>
                      <a:pt x="1842" y="1734"/>
                    </a:lnTo>
                    <a:lnTo>
                      <a:pt x="1817" y="1684"/>
                    </a:lnTo>
                    <a:lnTo>
                      <a:pt x="1778" y="1654"/>
                    </a:lnTo>
                    <a:lnTo>
                      <a:pt x="1731" y="1650"/>
                    </a:lnTo>
                    <a:lnTo>
                      <a:pt x="1686" y="1599"/>
                    </a:lnTo>
                    <a:lnTo>
                      <a:pt x="1668" y="1579"/>
                    </a:lnTo>
                    <a:lnTo>
                      <a:pt x="1639" y="1558"/>
                    </a:lnTo>
                    <a:lnTo>
                      <a:pt x="1560" y="1555"/>
                    </a:lnTo>
                    <a:lnTo>
                      <a:pt x="1528" y="1520"/>
                    </a:lnTo>
                    <a:lnTo>
                      <a:pt x="1507" y="1548"/>
                    </a:lnTo>
                    <a:lnTo>
                      <a:pt x="1504" y="1518"/>
                    </a:lnTo>
                    <a:lnTo>
                      <a:pt x="1450" y="1545"/>
                    </a:lnTo>
                    <a:lnTo>
                      <a:pt x="1422" y="1605"/>
                    </a:lnTo>
                    <a:lnTo>
                      <a:pt x="1412" y="1592"/>
                    </a:lnTo>
                    <a:lnTo>
                      <a:pt x="1384" y="1572"/>
                    </a:lnTo>
                    <a:lnTo>
                      <a:pt x="1352" y="1588"/>
                    </a:lnTo>
                    <a:lnTo>
                      <a:pt x="1333" y="1572"/>
                    </a:lnTo>
                    <a:lnTo>
                      <a:pt x="1315" y="1546"/>
                    </a:lnTo>
                    <a:lnTo>
                      <a:pt x="1322" y="1462"/>
                    </a:lnTo>
                    <a:lnTo>
                      <a:pt x="1292" y="1443"/>
                    </a:lnTo>
                    <a:lnTo>
                      <a:pt x="1233" y="1443"/>
                    </a:lnTo>
                    <a:lnTo>
                      <a:pt x="1250" y="1400"/>
                    </a:lnTo>
                    <a:lnTo>
                      <a:pt x="1266" y="1336"/>
                    </a:lnTo>
                    <a:lnTo>
                      <a:pt x="1247" y="1325"/>
                    </a:lnTo>
                    <a:lnTo>
                      <a:pt x="1211" y="1337"/>
                    </a:lnTo>
                    <a:lnTo>
                      <a:pt x="1191" y="1391"/>
                    </a:lnTo>
                    <a:lnTo>
                      <a:pt x="1128" y="1385"/>
                    </a:lnTo>
                    <a:lnTo>
                      <a:pt x="1097" y="1315"/>
                    </a:lnTo>
                    <a:lnTo>
                      <a:pt x="1108" y="1238"/>
                    </a:lnTo>
                    <a:lnTo>
                      <a:pt x="1103" y="1196"/>
                    </a:lnTo>
                    <a:lnTo>
                      <a:pt x="1139" y="1154"/>
                    </a:lnTo>
                    <a:lnTo>
                      <a:pt x="1187" y="1151"/>
                    </a:lnTo>
                    <a:lnTo>
                      <a:pt x="1226" y="1170"/>
                    </a:lnTo>
                    <a:lnTo>
                      <a:pt x="1226" y="1146"/>
                    </a:lnTo>
                    <a:lnTo>
                      <a:pt x="1248" y="1129"/>
                    </a:lnTo>
                    <a:lnTo>
                      <a:pt x="1314" y="1148"/>
                    </a:lnTo>
                    <a:lnTo>
                      <a:pt x="1329" y="1168"/>
                    </a:lnTo>
                    <a:lnTo>
                      <a:pt x="1331" y="1204"/>
                    </a:lnTo>
                    <a:lnTo>
                      <a:pt x="1353" y="1252"/>
                    </a:lnTo>
                    <a:lnTo>
                      <a:pt x="1364" y="1252"/>
                    </a:lnTo>
                    <a:lnTo>
                      <a:pt x="1370" y="1215"/>
                    </a:lnTo>
                    <a:lnTo>
                      <a:pt x="1350" y="1129"/>
                    </a:lnTo>
                    <a:lnTo>
                      <a:pt x="1361" y="1093"/>
                    </a:lnTo>
                    <a:lnTo>
                      <a:pt x="1439" y="1023"/>
                    </a:lnTo>
                    <a:lnTo>
                      <a:pt x="1430" y="971"/>
                    </a:lnTo>
                    <a:lnTo>
                      <a:pt x="1439" y="988"/>
                    </a:lnTo>
                    <a:lnTo>
                      <a:pt x="1454" y="946"/>
                    </a:lnTo>
                    <a:lnTo>
                      <a:pt x="1469" y="901"/>
                    </a:lnTo>
                    <a:lnTo>
                      <a:pt x="1530" y="882"/>
                    </a:lnTo>
                    <a:lnTo>
                      <a:pt x="1513" y="869"/>
                    </a:lnTo>
                    <a:lnTo>
                      <a:pt x="1526" y="834"/>
                    </a:lnTo>
                    <a:lnTo>
                      <a:pt x="1575" y="810"/>
                    </a:lnTo>
                    <a:lnTo>
                      <a:pt x="1575" y="797"/>
                    </a:lnTo>
                    <a:lnTo>
                      <a:pt x="1613" y="777"/>
                    </a:lnTo>
                    <a:lnTo>
                      <a:pt x="1611" y="794"/>
                    </a:lnTo>
                    <a:lnTo>
                      <a:pt x="1633" y="792"/>
                    </a:lnTo>
                    <a:lnTo>
                      <a:pt x="1590" y="813"/>
                    </a:lnTo>
                    <a:lnTo>
                      <a:pt x="1601" y="838"/>
                    </a:lnTo>
                    <a:lnTo>
                      <a:pt x="1620" y="812"/>
                    </a:lnTo>
                    <a:lnTo>
                      <a:pt x="1667" y="794"/>
                    </a:lnTo>
                    <a:lnTo>
                      <a:pt x="1686" y="773"/>
                    </a:lnTo>
                    <a:lnTo>
                      <a:pt x="1675" y="751"/>
                    </a:lnTo>
                    <a:lnTo>
                      <a:pt x="1663" y="787"/>
                    </a:lnTo>
                    <a:lnTo>
                      <a:pt x="1624" y="777"/>
                    </a:lnTo>
                    <a:lnTo>
                      <a:pt x="1603" y="750"/>
                    </a:lnTo>
                    <a:lnTo>
                      <a:pt x="1611" y="731"/>
                    </a:lnTo>
                    <a:lnTo>
                      <a:pt x="1583" y="726"/>
                    </a:lnTo>
                    <a:lnTo>
                      <a:pt x="1619" y="711"/>
                    </a:lnTo>
                    <a:lnTo>
                      <a:pt x="1598" y="696"/>
                    </a:lnTo>
                    <a:lnTo>
                      <a:pt x="1547" y="706"/>
                    </a:lnTo>
                    <a:lnTo>
                      <a:pt x="1586" y="669"/>
                    </a:lnTo>
                    <a:lnTo>
                      <a:pt x="1683" y="669"/>
                    </a:lnTo>
                    <a:lnTo>
                      <a:pt x="1753" y="618"/>
                    </a:lnTo>
                    <a:lnTo>
                      <a:pt x="1749" y="579"/>
                    </a:lnTo>
                    <a:lnTo>
                      <a:pt x="1728" y="584"/>
                    </a:lnTo>
                    <a:lnTo>
                      <a:pt x="1728" y="563"/>
                    </a:lnTo>
                    <a:lnTo>
                      <a:pt x="1679" y="587"/>
                    </a:lnTo>
                    <a:lnTo>
                      <a:pt x="1667" y="577"/>
                    </a:lnTo>
                    <a:lnTo>
                      <a:pt x="1725" y="551"/>
                    </a:lnTo>
                    <a:lnTo>
                      <a:pt x="1679" y="518"/>
                    </a:lnTo>
                    <a:lnTo>
                      <a:pt x="1657" y="496"/>
                    </a:lnTo>
                    <a:lnTo>
                      <a:pt x="1656" y="466"/>
                    </a:lnTo>
                    <a:lnTo>
                      <a:pt x="1635" y="453"/>
                    </a:lnTo>
                    <a:lnTo>
                      <a:pt x="1640" y="436"/>
                    </a:lnTo>
                    <a:lnTo>
                      <a:pt x="1631" y="418"/>
                    </a:lnTo>
                    <a:lnTo>
                      <a:pt x="1613" y="388"/>
                    </a:lnTo>
                    <a:lnTo>
                      <a:pt x="1597" y="405"/>
                    </a:lnTo>
                    <a:lnTo>
                      <a:pt x="1585" y="431"/>
                    </a:lnTo>
                    <a:lnTo>
                      <a:pt x="1555" y="451"/>
                    </a:lnTo>
                    <a:lnTo>
                      <a:pt x="1553" y="431"/>
                    </a:lnTo>
                    <a:lnTo>
                      <a:pt x="1516" y="444"/>
                    </a:lnTo>
                    <a:lnTo>
                      <a:pt x="1542" y="418"/>
                    </a:lnTo>
                    <a:lnTo>
                      <a:pt x="1536" y="396"/>
                    </a:lnTo>
                    <a:lnTo>
                      <a:pt x="1534" y="365"/>
                    </a:lnTo>
                    <a:lnTo>
                      <a:pt x="1504" y="362"/>
                    </a:lnTo>
                    <a:lnTo>
                      <a:pt x="1504" y="350"/>
                    </a:lnTo>
                    <a:lnTo>
                      <a:pt x="1469" y="322"/>
                    </a:lnTo>
                    <a:lnTo>
                      <a:pt x="1450" y="331"/>
                    </a:lnTo>
                    <a:lnTo>
                      <a:pt x="1406" y="322"/>
                    </a:lnTo>
                    <a:lnTo>
                      <a:pt x="1400" y="337"/>
                    </a:lnTo>
                    <a:lnTo>
                      <a:pt x="1412" y="350"/>
                    </a:lnTo>
                    <a:lnTo>
                      <a:pt x="1401" y="374"/>
                    </a:lnTo>
                    <a:lnTo>
                      <a:pt x="1418" y="409"/>
                    </a:lnTo>
                    <a:lnTo>
                      <a:pt x="1390" y="433"/>
                    </a:lnTo>
                    <a:lnTo>
                      <a:pt x="1412" y="448"/>
                    </a:lnTo>
                    <a:lnTo>
                      <a:pt x="1422" y="505"/>
                    </a:lnTo>
                    <a:lnTo>
                      <a:pt x="1377" y="552"/>
                    </a:lnTo>
                    <a:lnTo>
                      <a:pt x="1392" y="609"/>
                    </a:lnTo>
                    <a:lnTo>
                      <a:pt x="1404" y="616"/>
                    </a:lnTo>
                    <a:lnTo>
                      <a:pt x="1376" y="647"/>
                    </a:lnTo>
                    <a:lnTo>
                      <a:pt x="1354" y="648"/>
                    </a:lnTo>
                    <a:lnTo>
                      <a:pt x="1362" y="630"/>
                    </a:lnTo>
                    <a:lnTo>
                      <a:pt x="1336" y="597"/>
                    </a:lnTo>
                    <a:lnTo>
                      <a:pt x="1336" y="538"/>
                    </a:lnTo>
                    <a:lnTo>
                      <a:pt x="1288" y="530"/>
                    </a:lnTo>
                    <a:lnTo>
                      <a:pt x="1229" y="489"/>
                    </a:lnTo>
                    <a:lnTo>
                      <a:pt x="1199" y="478"/>
                    </a:lnTo>
                    <a:lnTo>
                      <a:pt x="1173" y="487"/>
                    </a:lnTo>
                    <a:lnTo>
                      <a:pt x="1167" y="434"/>
                    </a:lnTo>
                    <a:lnTo>
                      <a:pt x="1150" y="442"/>
                    </a:lnTo>
                    <a:lnTo>
                      <a:pt x="1146" y="355"/>
                    </a:lnTo>
                    <a:lnTo>
                      <a:pt x="1176" y="334"/>
                    </a:lnTo>
                    <a:lnTo>
                      <a:pt x="1179" y="312"/>
                    </a:lnTo>
                    <a:lnTo>
                      <a:pt x="1207" y="306"/>
                    </a:lnTo>
                    <a:lnTo>
                      <a:pt x="1163" y="271"/>
                    </a:lnTo>
                    <a:lnTo>
                      <a:pt x="1207" y="289"/>
                    </a:lnTo>
                    <a:lnTo>
                      <a:pt x="1219" y="270"/>
                    </a:lnTo>
                    <a:lnTo>
                      <a:pt x="1243" y="271"/>
                    </a:lnTo>
                    <a:lnTo>
                      <a:pt x="1265" y="235"/>
                    </a:lnTo>
                    <a:lnTo>
                      <a:pt x="1232" y="230"/>
                    </a:lnTo>
                    <a:lnTo>
                      <a:pt x="1216" y="213"/>
                    </a:lnTo>
                    <a:lnTo>
                      <a:pt x="1267" y="224"/>
                    </a:lnTo>
                    <a:lnTo>
                      <a:pt x="1270" y="191"/>
                    </a:lnTo>
                    <a:lnTo>
                      <a:pt x="1322" y="196"/>
                    </a:lnTo>
                    <a:lnTo>
                      <a:pt x="1351" y="172"/>
                    </a:lnTo>
                    <a:lnTo>
                      <a:pt x="1333" y="126"/>
                    </a:lnTo>
                    <a:lnTo>
                      <a:pt x="1352" y="121"/>
                    </a:lnTo>
                    <a:lnTo>
                      <a:pt x="1286" y="79"/>
                    </a:lnTo>
                    <a:lnTo>
                      <a:pt x="1299" y="115"/>
                    </a:lnTo>
                    <a:lnTo>
                      <a:pt x="1282" y="121"/>
                    </a:lnTo>
                    <a:lnTo>
                      <a:pt x="1258" y="166"/>
                    </a:lnTo>
                    <a:lnTo>
                      <a:pt x="1250" y="132"/>
                    </a:lnTo>
                    <a:lnTo>
                      <a:pt x="1225" y="98"/>
                    </a:lnTo>
                    <a:lnTo>
                      <a:pt x="1211" y="132"/>
                    </a:lnTo>
                    <a:lnTo>
                      <a:pt x="1195" y="95"/>
                    </a:lnTo>
                    <a:lnTo>
                      <a:pt x="1174" y="83"/>
                    </a:lnTo>
                    <a:lnTo>
                      <a:pt x="1179" y="67"/>
                    </a:lnTo>
                    <a:lnTo>
                      <a:pt x="1193" y="67"/>
                    </a:lnTo>
                    <a:lnTo>
                      <a:pt x="1169" y="26"/>
                    </a:lnTo>
                    <a:lnTo>
                      <a:pt x="1136" y="0"/>
                    </a:lnTo>
                    <a:lnTo>
                      <a:pt x="1118" y="26"/>
                    </a:lnTo>
                    <a:lnTo>
                      <a:pt x="1114" y="69"/>
                    </a:lnTo>
                    <a:lnTo>
                      <a:pt x="1159" y="89"/>
                    </a:lnTo>
                    <a:lnTo>
                      <a:pt x="1163" y="122"/>
                    </a:lnTo>
                    <a:lnTo>
                      <a:pt x="1129" y="137"/>
                    </a:lnTo>
                    <a:lnTo>
                      <a:pt x="1133" y="166"/>
                    </a:lnTo>
                    <a:lnTo>
                      <a:pt x="1117" y="158"/>
                    </a:lnTo>
                    <a:lnTo>
                      <a:pt x="1112" y="140"/>
                    </a:lnTo>
                    <a:lnTo>
                      <a:pt x="1087" y="149"/>
                    </a:lnTo>
                    <a:lnTo>
                      <a:pt x="1024" y="153"/>
                    </a:lnTo>
                    <a:lnTo>
                      <a:pt x="1008" y="136"/>
                    </a:lnTo>
                    <a:lnTo>
                      <a:pt x="963" y="109"/>
                    </a:lnTo>
                    <a:lnTo>
                      <a:pt x="923" y="129"/>
                    </a:lnTo>
                    <a:lnTo>
                      <a:pt x="936" y="136"/>
                    </a:lnTo>
                    <a:lnTo>
                      <a:pt x="969" y="118"/>
                    </a:lnTo>
                    <a:lnTo>
                      <a:pt x="947" y="171"/>
                    </a:lnTo>
                    <a:lnTo>
                      <a:pt x="903" y="140"/>
                    </a:lnTo>
                    <a:lnTo>
                      <a:pt x="818" y="142"/>
                    </a:lnTo>
                    <a:lnTo>
                      <a:pt x="842" y="126"/>
                    </a:lnTo>
                    <a:lnTo>
                      <a:pt x="786" y="110"/>
                    </a:lnTo>
                    <a:lnTo>
                      <a:pt x="707" y="77"/>
                    </a:lnTo>
                    <a:lnTo>
                      <a:pt x="678" y="95"/>
                    </a:lnTo>
                    <a:lnTo>
                      <a:pt x="680" y="67"/>
                    </a:lnTo>
                    <a:lnTo>
                      <a:pt x="659" y="95"/>
                    </a:lnTo>
                    <a:lnTo>
                      <a:pt x="628" y="64"/>
                    </a:lnTo>
                    <a:lnTo>
                      <a:pt x="577" y="100"/>
                    </a:lnTo>
                    <a:lnTo>
                      <a:pt x="575" y="91"/>
                    </a:lnTo>
                    <a:lnTo>
                      <a:pt x="521" y="105"/>
                    </a:lnTo>
                    <a:lnTo>
                      <a:pt x="528" y="123"/>
                    </a:lnTo>
                    <a:lnTo>
                      <a:pt x="422" y="82"/>
                    </a:lnTo>
                    <a:lnTo>
                      <a:pt x="255" y="56"/>
                    </a:lnTo>
                    <a:lnTo>
                      <a:pt x="248" y="42"/>
                    </a:lnTo>
                    <a:lnTo>
                      <a:pt x="195" y="29"/>
                    </a:lnTo>
                    <a:lnTo>
                      <a:pt x="177" y="24"/>
                    </a:lnTo>
                    <a:lnTo>
                      <a:pt x="159" y="42"/>
                    </a:lnTo>
                    <a:lnTo>
                      <a:pt x="122" y="52"/>
                    </a:lnTo>
                    <a:lnTo>
                      <a:pt x="89" y="70"/>
                    </a:lnTo>
                    <a:lnTo>
                      <a:pt x="70" y="104"/>
                    </a:lnTo>
                    <a:lnTo>
                      <a:pt x="28" y="110"/>
                    </a:lnTo>
                    <a:lnTo>
                      <a:pt x="20" y="129"/>
                    </a:lnTo>
                    <a:lnTo>
                      <a:pt x="70" y="172"/>
                    </a:lnTo>
                    <a:lnTo>
                      <a:pt x="94" y="188"/>
                    </a:lnTo>
                    <a:lnTo>
                      <a:pt x="112" y="199"/>
                    </a:lnTo>
                    <a:lnTo>
                      <a:pt x="70" y="206"/>
                    </a:lnTo>
                    <a:lnTo>
                      <a:pt x="70" y="189"/>
                    </a:lnTo>
                    <a:lnTo>
                      <a:pt x="54" y="189"/>
                    </a:lnTo>
                    <a:lnTo>
                      <a:pt x="0" y="223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56" name="Freeform 16"/>
              <p:cNvSpPr>
                <a:spLocks/>
              </p:cNvSpPr>
              <p:nvPr/>
            </p:nvSpPr>
            <p:spPr bwMode="auto">
              <a:xfrm>
                <a:off x="1375" y="2396"/>
                <a:ext cx="165" cy="69"/>
              </a:xfrm>
              <a:custGeom>
                <a:avLst/>
                <a:gdLst>
                  <a:gd name="T0" fmla="*/ 0 w 165"/>
                  <a:gd name="T1" fmla="*/ 28 h 69"/>
                  <a:gd name="T2" fmla="*/ 21 w 165"/>
                  <a:gd name="T3" fmla="*/ 4 h 69"/>
                  <a:gd name="T4" fmla="*/ 63 w 165"/>
                  <a:gd name="T5" fmla="*/ 0 h 69"/>
                  <a:gd name="T6" fmla="*/ 164 w 165"/>
                  <a:gd name="T7" fmla="*/ 59 h 69"/>
                  <a:gd name="T8" fmla="*/ 110 w 165"/>
                  <a:gd name="T9" fmla="*/ 68 h 69"/>
                  <a:gd name="T10" fmla="*/ 94 w 165"/>
                  <a:gd name="T11" fmla="*/ 31 h 69"/>
                  <a:gd name="T12" fmla="*/ 44 w 165"/>
                  <a:gd name="T13" fmla="*/ 19 h 69"/>
                  <a:gd name="T14" fmla="*/ 0 w 165"/>
                  <a:gd name="T15" fmla="*/ 28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5" h="69">
                    <a:moveTo>
                      <a:pt x="0" y="28"/>
                    </a:moveTo>
                    <a:lnTo>
                      <a:pt x="21" y="4"/>
                    </a:lnTo>
                    <a:lnTo>
                      <a:pt x="63" y="0"/>
                    </a:lnTo>
                    <a:lnTo>
                      <a:pt x="164" y="59"/>
                    </a:lnTo>
                    <a:lnTo>
                      <a:pt x="110" y="68"/>
                    </a:lnTo>
                    <a:lnTo>
                      <a:pt x="94" y="31"/>
                    </a:lnTo>
                    <a:lnTo>
                      <a:pt x="44" y="19"/>
                    </a:lnTo>
                    <a:lnTo>
                      <a:pt x="0" y="28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57" name="Freeform 17"/>
              <p:cNvSpPr>
                <a:spLocks/>
              </p:cNvSpPr>
              <p:nvPr/>
            </p:nvSpPr>
            <p:spPr bwMode="auto">
              <a:xfrm>
                <a:off x="1538" y="2465"/>
                <a:ext cx="94" cy="37"/>
              </a:xfrm>
              <a:custGeom>
                <a:avLst/>
                <a:gdLst>
                  <a:gd name="T0" fmla="*/ 0 w 94"/>
                  <a:gd name="T1" fmla="*/ 27 h 37"/>
                  <a:gd name="T2" fmla="*/ 30 w 94"/>
                  <a:gd name="T3" fmla="*/ 24 h 37"/>
                  <a:gd name="T4" fmla="*/ 15 w 94"/>
                  <a:gd name="T5" fmla="*/ 0 h 37"/>
                  <a:gd name="T6" fmla="*/ 67 w 94"/>
                  <a:gd name="T7" fmla="*/ 4 h 37"/>
                  <a:gd name="T8" fmla="*/ 93 w 94"/>
                  <a:gd name="T9" fmla="*/ 22 h 37"/>
                  <a:gd name="T10" fmla="*/ 41 w 94"/>
                  <a:gd name="T11" fmla="*/ 36 h 37"/>
                  <a:gd name="T12" fmla="*/ 0 w 94"/>
                  <a:gd name="T13" fmla="*/ 2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" h="37">
                    <a:moveTo>
                      <a:pt x="0" y="27"/>
                    </a:moveTo>
                    <a:lnTo>
                      <a:pt x="30" y="24"/>
                    </a:lnTo>
                    <a:lnTo>
                      <a:pt x="15" y="0"/>
                    </a:lnTo>
                    <a:lnTo>
                      <a:pt x="67" y="4"/>
                    </a:lnTo>
                    <a:lnTo>
                      <a:pt x="93" y="22"/>
                    </a:lnTo>
                    <a:lnTo>
                      <a:pt x="41" y="36"/>
                    </a:lnTo>
                    <a:lnTo>
                      <a:pt x="0" y="27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58" name="Freeform 18"/>
              <p:cNvSpPr>
                <a:spLocks/>
              </p:cNvSpPr>
              <p:nvPr/>
            </p:nvSpPr>
            <p:spPr bwMode="auto">
              <a:xfrm>
                <a:off x="1585" y="4026"/>
                <a:ext cx="98" cy="60"/>
              </a:xfrm>
              <a:custGeom>
                <a:avLst/>
                <a:gdLst>
                  <a:gd name="T0" fmla="*/ 0 w 98"/>
                  <a:gd name="T1" fmla="*/ 49 h 60"/>
                  <a:gd name="T2" fmla="*/ 6 w 98"/>
                  <a:gd name="T3" fmla="*/ 39 h 60"/>
                  <a:gd name="T4" fmla="*/ 15 w 98"/>
                  <a:gd name="T5" fmla="*/ 17 h 60"/>
                  <a:gd name="T6" fmla="*/ 42 w 98"/>
                  <a:gd name="T7" fmla="*/ 0 h 60"/>
                  <a:gd name="T8" fmla="*/ 54 w 98"/>
                  <a:gd name="T9" fmla="*/ 28 h 60"/>
                  <a:gd name="T10" fmla="*/ 97 w 98"/>
                  <a:gd name="T11" fmla="*/ 56 h 60"/>
                  <a:gd name="T12" fmla="*/ 43 w 98"/>
                  <a:gd name="T13" fmla="*/ 59 h 60"/>
                  <a:gd name="T14" fmla="*/ 0 w 98"/>
                  <a:gd name="T15" fmla="*/ 49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" h="60">
                    <a:moveTo>
                      <a:pt x="0" y="49"/>
                    </a:moveTo>
                    <a:lnTo>
                      <a:pt x="6" y="39"/>
                    </a:lnTo>
                    <a:lnTo>
                      <a:pt x="15" y="17"/>
                    </a:lnTo>
                    <a:lnTo>
                      <a:pt x="42" y="0"/>
                    </a:lnTo>
                    <a:lnTo>
                      <a:pt x="54" y="28"/>
                    </a:lnTo>
                    <a:lnTo>
                      <a:pt x="97" y="56"/>
                    </a:lnTo>
                    <a:lnTo>
                      <a:pt x="43" y="59"/>
                    </a:lnTo>
                    <a:lnTo>
                      <a:pt x="0" y="49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59" name="Freeform 19"/>
              <p:cNvSpPr>
                <a:spLocks/>
              </p:cNvSpPr>
              <p:nvPr/>
            </p:nvSpPr>
            <p:spPr bwMode="auto">
              <a:xfrm>
                <a:off x="1773" y="1733"/>
                <a:ext cx="104" cy="123"/>
              </a:xfrm>
              <a:custGeom>
                <a:avLst/>
                <a:gdLst>
                  <a:gd name="T0" fmla="*/ 0 w 104"/>
                  <a:gd name="T1" fmla="*/ 99 h 123"/>
                  <a:gd name="T2" fmla="*/ 41 w 104"/>
                  <a:gd name="T3" fmla="*/ 9 h 123"/>
                  <a:gd name="T4" fmla="*/ 59 w 104"/>
                  <a:gd name="T5" fmla="*/ 0 h 123"/>
                  <a:gd name="T6" fmla="*/ 51 w 104"/>
                  <a:gd name="T7" fmla="*/ 40 h 123"/>
                  <a:gd name="T8" fmla="*/ 63 w 104"/>
                  <a:gd name="T9" fmla="*/ 63 h 123"/>
                  <a:gd name="T10" fmla="*/ 90 w 104"/>
                  <a:gd name="T11" fmla="*/ 59 h 123"/>
                  <a:gd name="T12" fmla="*/ 99 w 104"/>
                  <a:gd name="T13" fmla="*/ 89 h 123"/>
                  <a:gd name="T14" fmla="*/ 103 w 104"/>
                  <a:gd name="T15" fmla="*/ 108 h 123"/>
                  <a:gd name="T16" fmla="*/ 81 w 104"/>
                  <a:gd name="T17" fmla="*/ 122 h 123"/>
                  <a:gd name="T18" fmla="*/ 81 w 104"/>
                  <a:gd name="T19" fmla="*/ 97 h 123"/>
                  <a:gd name="T20" fmla="*/ 49 w 104"/>
                  <a:gd name="T21" fmla="*/ 106 h 123"/>
                  <a:gd name="T22" fmla="*/ 0 w 104"/>
                  <a:gd name="T23" fmla="*/ 99 h 1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123">
                    <a:moveTo>
                      <a:pt x="0" y="99"/>
                    </a:moveTo>
                    <a:lnTo>
                      <a:pt x="41" y="9"/>
                    </a:lnTo>
                    <a:lnTo>
                      <a:pt x="59" y="0"/>
                    </a:lnTo>
                    <a:lnTo>
                      <a:pt x="51" y="40"/>
                    </a:lnTo>
                    <a:lnTo>
                      <a:pt x="63" y="63"/>
                    </a:lnTo>
                    <a:lnTo>
                      <a:pt x="90" y="59"/>
                    </a:lnTo>
                    <a:lnTo>
                      <a:pt x="99" y="89"/>
                    </a:lnTo>
                    <a:lnTo>
                      <a:pt x="103" y="108"/>
                    </a:lnTo>
                    <a:lnTo>
                      <a:pt x="81" y="122"/>
                    </a:lnTo>
                    <a:lnTo>
                      <a:pt x="81" y="97"/>
                    </a:lnTo>
                    <a:lnTo>
                      <a:pt x="49" y="106"/>
                    </a:lnTo>
                    <a:lnTo>
                      <a:pt x="0" y="99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60" name="Freeform 20"/>
              <p:cNvSpPr>
                <a:spLocks/>
              </p:cNvSpPr>
              <p:nvPr/>
            </p:nvSpPr>
            <p:spPr bwMode="auto">
              <a:xfrm>
                <a:off x="283" y="1561"/>
                <a:ext cx="42" cy="30"/>
              </a:xfrm>
              <a:custGeom>
                <a:avLst/>
                <a:gdLst>
                  <a:gd name="T0" fmla="*/ 0 w 42"/>
                  <a:gd name="T1" fmla="*/ 13 h 30"/>
                  <a:gd name="T2" fmla="*/ 12 w 42"/>
                  <a:gd name="T3" fmla="*/ 29 h 30"/>
                  <a:gd name="T4" fmla="*/ 41 w 42"/>
                  <a:gd name="T5" fmla="*/ 6 h 30"/>
                  <a:gd name="T6" fmla="*/ 15 w 42"/>
                  <a:gd name="T7" fmla="*/ 0 h 30"/>
                  <a:gd name="T8" fmla="*/ 15 w 42"/>
                  <a:gd name="T9" fmla="*/ 12 h 30"/>
                  <a:gd name="T10" fmla="*/ 0 w 42"/>
                  <a:gd name="T11" fmla="*/ 13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0" y="13"/>
                    </a:moveTo>
                    <a:lnTo>
                      <a:pt x="12" y="29"/>
                    </a:lnTo>
                    <a:lnTo>
                      <a:pt x="41" y="6"/>
                    </a:lnTo>
                    <a:lnTo>
                      <a:pt x="15" y="0"/>
                    </a:lnTo>
                    <a:lnTo>
                      <a:pt x="15" y="12"/>
                    </a:lnTo>
                    <a:lnTo>
                      <a:pt x="0" y="13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61" name="Freeform 21"/>
              <p:cNvSpPr>
                <a:spLocks/>
              </p:cNvSpPr>
              <p:nvPr/>
            </p:nvSpPr>
            <p:spPr bwMode="auto">
              <a:xfrm>
                <a:off x="2315" y="1293"/>
                <a:ext cx="172" cy="102"/>
              </a:xfrm>
              <a:custGeom>
                <a:avLst/>
                <a:gdLst>
                  <a:gd name="T0" fmla="*/ 0 w 172"/>
                  <a:gd name="T1" fmla="*/ 34 h 102"/>
                  <a:gd name="T2" fmla="*/ 22 w 172"/>
                  <a:gd name="T3" fmla="*/ 0 h 102"/>
                  <a:gd name="T4" fmla="*/ 50 w 172"/>
                  <a:gd name="T5" fmla="*/ 41 h 102"/>
                  <a:gd name="T6" fmla="*/ 97 w 172"/>
                  <a:gd name="T7" fmla="*/ 10 h 102"/>
                  <a:gd name="T8" fmla="*/ 154 w 172"/>
                  <a:gd name="T9" fmla="*/ 3 h 102"/>
                  <a:gd name="T10" fmla="*/ 171 w 172"/>
                  <a:gd name="T11" fmla="*/ 45 h 102"/>
                  <a:gd name="T12" fmla="*/ 85 w 172"/>
                  <a:gd name="T13" fmla="*/ 101 h 102"/>
                  <a:gd name="T14" fmla="*/ 30 w 172"/>
                  <a:gd name="T15" fmla="*/ 88 h 102"/>
                  <a:gd name="T16" fmla="*/ 0 w 172"/>
                  <a:gd name="T17" fmla="*/ 34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2" h="102">
                    <a:moveTo>
                      <a:pt x="0" y="34"/>
                    </a:moveTo>
                    <a:lnTo>
                      <a:pt x="22" y="0"/>
                    </a:lnTo>
                    <a:lnTo>
                      <a:pt x="50" y="41"/>
                    </a:lnTo>
                    <a:lnTo>
                      <a:pt x="97" y="10"/>
                    </a:lnTo>
                    <a:lnTo>
                      <a:pt x="154" y="3"/>
                    </a:lnTo>
                    <a:lnTo>
                      <a:pt x="171" y="45"/>
                    </a:lnTo>
                    <a:lnTo>
                      <a:pt x="85" y="101"/>
                    </a:lnTo>
                    <a:lnTo>
                      <a:pt x="30" y="88"/>
                    </a:lnTo>
                    <a:lnTo>
                      <a:pt x="0" y="34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62" name="Freeform 22"/>
              <p:cNvSpPr>
                <a:spLocks/>
              </p:cNvSpPr>
              <p:nvPr/>
            </p:nvSpPr>
            <p:spPr bwMode="auto">
              <a:xfrm>
                <a:off x="1337" y="1314"/>
                <a:ext cx="99" cy="87"/>
              </a:xfrm>
              <a:custGeom>
                <a:avLst/>
                <a:gdLst>
                  <a:gd name="T0" fmla="*/ 0 w 99"/>
                  <a:gd name="T1" fmla="*/ 72 h 87"/>
                  <a:gd name="T2" fmla="*/ 16 w 99"/>
                  <a:gd name="T3" fmla="*/ 54 h 87"/>
                  <a:gd name="T4" fmla="*/ 26 w 99"/>
                  <a:gd name="T5" fmla="*/ 0 h 87"/>
                  <a:gd name="T6" fmla="*/ 98 w 99"/>
                  <a:gd name="T7" fmla="*/ 75 h 87"/>
                  <a:gd name="T8" fmla="*/ 30 w 99"/>
                  <a:gd name="T9" fmla="*/ 86 h 87"/>
                  <a:gd name="T10" fmla="*/ 0 w 99"/>
                  <a:gd name="T11" fmla="*/ 72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9" h="87">
                    <a:moveTo>
                      <a:pt x="0" y="72"/>
                    </a:moveTo>
                    <a:lnTo>
                      <a:pt x="16" y="54"/>
                    </a:lnTo>
                    <a:lnTo>
                      <a:pt x="26" y="0"/>
                    </a:lnTo>
                    <a:lnTo>
                      <a:pt x="98" y="75"/>
                    </a:lnTo>
                    <a:lnTo>
                      <a:pt x="30" y="86"/>
                    </a:lnTo>
                    <a:lnTo>
                      <a:pt x="0" y="72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63" name="Freeform 23"/>
              <p:cNvSpPr>
                <a:spLocks/>
              </p:cNvSpPr>
              <p:nvPr/>
            </p:nvSpPr>
            <p:spPr bwMode="auto">
              <a:xfrm>
                <a:off x="734" y="1000"/>
                <a:ext cx="166" cy="131"/>
              </a:xfrm>
              <a:custGeom>
                <a:avLst/>
                <a:gdLst>
                  <a:gd name="T0" fmla="*/ 0 w 166"/>
                  <a:gd name="T1" fmla="*/ 99 h 131"/>
                  <a:gd name="T2" fmla="*/ 33 w 166"/>
                  <a:gd name="T3" fmla="*/ 30 h 131"/>
                  <a:gd name="T4" fmla="*/ 20 w 166"/>
                  <a:gd name="T5" fmla="*/ 8 h 131"/>
                  <a:gd name="T6" fmla="*/ 69 w 166"/>
                  <a:gd name="T7" fmla="*/ 0 h 131"/>
                  <a:gd name="T8" fmla="*/ 104 w 166"/>
                  <a:gd name="T9" fmla="*/ 21 h 131"/>
                  <a:gd name="T10" fmla="*/ 128 w 166"/>
                  <a:gd name="T11" fmla="*/ 13 h 131"/>
                  <a:gd name="T12" fmla="*/ 165 w 166"/>
                  <a:gd name="T13" fmla="*/ 38 h 131"/>
                  <a:gd name="T14" fmla="*/ 89 w 166"/>
                  <a:gd name="T15" fmla="*/ 90 h 131"/>
                  <a:gd name="T16" fmla="*/ 81 w 166"/>
                  <a:gd name="T17" fmla="*/ 116 h 131"/>
                  <a:gd name="T18" fmla="*/ 46 w 166"/>
                  <a:gd name="T19" fmla="*/ 130 h 131"/>
                  <a:gd name="T20" fmla="*/ 0 w 166"/>
                  <a:gd name="T21" fmla="*/ 99 h 1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6" h="131">
                    <a:moveTo>
                      <a:pt x="0" y="99"/>
                    </a:moveTo>
                    <a:lnTo>
                      <a:pt x="33" y="30"/>
                    </a:lnTo>
                    <a:lnTo>
                      <a:pt x="20" y="8"/>
                    </a:lnTo>
                    <a:lnTo>
                      <a:pt x="69" y="0"/>
                    </a:lnTo>
                    <a:lnTo>
                      <a:pt x="104" y="21"/>
                    </a:lnTo>
                    <a:lnTo>
                      <a:pt x="128" y="13"/>
                    </a:lnTo>
                    <a:lnTo>
                      <a:pt x="165" y="38"/>
                    </a:lnTo>
                    <a:lnTo>
                      <a:pt x="89" y="90"/>
                    </a:lnTo>
                    <a:lnTo>
                      <a:pt x="81" y="116"/>
                    </a:lnTo>
                    <a:lnTo>
                      <a:pt x="46" y="130"/>
                    </a:lnTo>
                    <a:lnTo>
                      <a:pt x="0" y="99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64" name="Freeform 24"/>
              <p:cNvSpPr>
                <a:spLocks/>
              </p:cNvSpPr>
              <p:nvPr/>
            </p:nvSpPr>
            <p:spPr bwMode="auto">
              <a:xfrm>
                <a:off x="842" y="1050"/>
                <a:ext cx="283" cy="177"/>
              </a:xfrm>
              <a:custGeom>
                <a:avLst/>
                <a:gdLst>
                  <a:gd name="T0" fmla="*/ 0 w 283"/>
                  <a:gd name="T1" fmla="*/ 53 h 177"/>
                  <a:gd name="T2" fmla="*/ 42 w 283"/>
                  <a:gd name="T3" fmla="*/ 8 h 177"/>
                  <a:gd name="T4" fmla="*/ 108 w 283"/>
                  <a:gd name="T5" fmla="*/ 37 h 177"/>
                  <a:gd name="T6" fmla="*/ 169 w 283"/>
                  <a:gd name="T7" fmla="*/ 0 h 177"/>
                  <a:gd name="T8" fmla="*/ 212 w 283"/>
                  <a:gd name="T9" fmla="*/ 19 h 177"/>
                  <a:gd name="T10" fmla="*/ 226 w 283"/>
                  <a:gd name="T11" fmla="*/ 82 h 177"/>
                  <a:gd name="T12" fmla="*/ 282 w 283"/>
                  <a:gd name="T13" fmla="*/ 117 h 177"/>
                  <a:gd name="T14" fmla="*/ 251 w 283"/>
                  <a:gd name="T15" fmla="*/ 165 h 177"/>
                  <a:gd name="T16" fmla="*/ 193 w 283"/>
                  <a:gd name="T17" fmla="*/ 139 h 177"/>
                  <a:gd name="T18" fmla="*/ 89 w 283"/>
                  <a:gd name="T19" fmla="*/ 176 h 177"/>
                  <a:gd name="T20" fmla="*/ 25 w 283"/>
                  <a:gd name="T21" fmla="*/ 120 h 177"/>
                  <a:gd name="T22" fmla="*/ 23 w 283"/>
                  <a:gd name="T23" fmla="*/ 99 h 177"/>
                  <a:gd name="T24" fmla="*/ 53 w 283"/>
                  <a:gd name="T25" fmla="*/ 66 h 177"/>
                  <a:gd name="T26" fmla="*/ 14 w 283"/>
                  <a:gd name="T27" fmla="*/ 73 h 177"/>
                  <a:gd name="T28" fmla="*/ 0 w 283"/>
                  <a:gd name="T29" fmla="*/ 53 h 1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3" h="177">
                    <a:moveTo>
                      <a:pt x="0" y="53"/>
                    </a:moveTo>
                    <a:lnTo>
                      <a:pt x="42" y="8"/>
                    </a:lnTo>
                    <a:lnTo>
                      <a:pt x="108" y="37"/>
                    </a:lnTo>
                    <a:lnTo>
                      <a:pt x="169" y="0"/>
                    </a:lnTo>
                    <a:lnTo>
                      <a:pt x="212" y="19"/>
                    </a:lnTo>
                    <a:lnTo>
                      <a:pt x="226" y="82"/>
                    </a:lnTo>
                    <a:lnTo>
                      <a:pt x="282" y="117"/>
                    </a:lnTo>
                    <a:lnTo>
                      <a:pt x="251" y="165"/>
                    </a:lnTo>
                    <a:lnTo>
                      <a:pt x="193" y="139"/>
                    </a:lnTo>
                    <a:lnTo>
                      <a:pt x="89" y="176"/>
                    </a:lnTo>
                    <a:lnTo>
                      <a:pt x="25" y="120"/>
                    </a:lnTo>
                    <a:lnTo>
                      <a:pt x="23" y="99"/>
                    </a:lnTo>
                    <a:lnTo>
                      <a:pt x="53" y="66"/>
                    </a:lnTo>
                    <a:lnTo>
                      <a:pt x="14" y="73"/>
                    </a:lnTo>
                    <a:lnTo>
                      <a:pt x="0" y="53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65" name="Freeform 25"/>
              <p:cNvSpPr>
                <a:spLocks/>
              </p:cNvSpPr>
              <p:nvPr/>
            </p:nvSpPr>
            <p:spPr bwMode="auto">
              <a:xfrm>
                <a:off x="3368" y="3109"/>
                <a:ext cx="112" cy="279"/>
              </a:xfrm>
              <a:custGeom>
                <a:avLst/>
                <a:gdLst>
                  <a:gd name="T0" fmla="*/ 0 w 112"/>
                  <a:gd name="T1" fmla="*/ 199 h 279"/>
                  <a:gd name="T2" fmla="*/ 10 w 112"/>
                  <a:gd name="T3" fmla="*/ 255 h 279"/>
                  <a:gd name="T4" fmla="*/ 31 w 112"/>
                  <a:gd name="T5" fmla="*/ 278 h 279"/>
                  <a:gd name="T6" fmla="*/ 64 w 112"/>
                  <a:gd name="T7" fmla="*/ 255 h 279"/>
                  <a:gd name="T8" fmla="*/ 111 w 112"/>
                  <a:gd name="T9" fmla="*/ 71 h 279"/>
                  <a:gd name="T10" fmla="*/ 91 w 112"/>
                  <a:gd name="T11" fmla="*/ 0 h 279"/>
                  <a:gd name="T12" fmla="*/ 11 w 112"/>
                  <a:gd name="T13" fmla="*/ 109 h 279"/>
                  <a:gd name="T14" fmla="*/ 20 w 112"/>
                  <a:gd name="T15" fmla="*/ 156 h 279"/>
                  <a:gd name="T16" fmla="*/ 0 w 112"/>
                  <a:gd name="T17" fmla="*/ 199 h 2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" h="279">
                    <a:moveTo>
                      <a:pt x="0" y="199"/>
                    </a:moveTo>
                    <a:lnTo>
                      <a:pt x="10" y="255"/>
                    </a:lnTo>
                    <a:lnTo>
                      <a:pt x="31" y="278"/>
                    </a:lnTo>
                    <a:lnTo>
                      <a:pt x="64" y="255"/>
                    </a:lnTo>
                    <a:lnTo>
                      <a:pt x="111" y="71"/>
                    </a:lnTo>
                    <a:lnTo>
                      <a:pt x="91" y="0"/>
                    </a:lnTo>
                    <a:lnTo>
                      <a:pt x="11" y="109"/>
                    </a:lnTo>
                    <a:lnTo>
                      <a:pt x="20" y="156"/>
                    </a:lnTo>
                    <a:lnTo>
                      <a:pt x="0" y="199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66" name="Freeform 26"/>
              <p:cNvSpPr>
                <a:spLocks/>
              </p:cNvSpPr>
              <p:nvPr/>
            </p:nvSpPr>
            <p:spPr bwMode="auto">
              <a:xfrm>
                <a:off x="4470" y="3078"/>
                <a:ext cx="620" cy="604"/>
              </a:xfrm>
              <a:custGeom>
                <a:avLst/>
                <a:gdLst>
                  <a:gd name="T0" fmla="*/ 0 w 620"/>
                  <a:gd name="T1" fmla="*/ 328 h 604"/>
                  <a:gd name="T2" fmla="*/ 2 w 620"/>
                  <a:gd name="T3" fmla="*/ 244 h 604"/>
                  <a:gd name="T4" fmla="*/ 44 w 620"/>
                  <a:gd name="T5" fmla="*/ 203 h 604"/>
                  <a:gd name="T6" fmla="*/ 110 w 620"/>
                  <a:gd name="T7" fmla="*/ 185 h 604"/>
                  <a:gd name="T8" fmla="*/ 130 w 620"/>
                  <a:gd name="T9" fmla="*/ 131 h 604"/>
                  <a:gd name="T10" fmla="*/ 190 w 620"/>
                  <a:gd name="T11" fmla="*/ 68 h 604"/>
                  <a:gd name="T12" fmla="*/ 228 w 620"/>
                  <a:gd name="T13" fmla="*/ 85 h 604"/>
                  <a:gd name="T14" fmla="*/ 255 w 620"/>
                  <a:gd name="T15" fmla="*/ 44 h 604"/>
                  <a:gd name="T16" fmla="*/ 281 w 620"/>
                  <a:gd name="T17" fmla="*/ 10 h 604"/>
                  <a:gd name="T18" fmla="*/ 352 w 620"/>
                  <a:gd name="T19" fmla="*/ 35 h 604"/>
                  <a:gd name="T20" fmla="*/ 339 w 620"/>
                  <a:gd name="T21" fmla="*/ 90 h 604"/>
                  <a:gd name="T22" fmla="*/ 408 w 620"/>
                  <a:gd name="T23" fmla="*/ 146 h 604"/>
                  <a:gd name="T24" fmla="*/ 427 w 620"/>
                  <a:gd name="T25" fmla="*/ 122 h 604"/>
                  <a:gd name="T26" fmla="*/ 435 w 620"/>
                  <a:gd name="T27" fmla="*/ 28 h 604"/>
                  <a:gd name="T28" fmla="*/ 451 w 620"/>
                  <a:gd name="T29" fmla="*/ 0 h 604"/>
                  <a:gd name="T30" fmla="*/ 491 w 620"/>
                  <a:gd name="T31" fmla="*/ 90 h 604"/>
                  <a:gd name="T32" fmla="*/ 508 w 620"/>
                  <a:gd name="T33" fmla="*/ 172 h 604"/>
                  <a:gd name="T34" fmla="*/ 547 w 620"/>
                  <a:gd name="T35" fmla="*/ 199 h 604"/>
                  <a:gd name="T36" fmla="*/ 577 w 620"/>
                  <a:gd name="T37" fmla="*/ 266 h 604"/>
                  <a:gd name="T38" fmla="*/ 607 w 620"/>
                  <a:gd name="T39" fmla="*/ 300 h 604"/>
                  <a:gd name="T40" fmla="*/ 619 w 620"/>
                  <a:gd name="T41" fmla="*/ 367 h 604"/>
                  <a:gd name="T42" fmla="*/ 611 w 620"/>
                  <a:gd name="T43" fmla="*/ 428 h 604"/>
                  <a:gd name="T44" fmla="*/ 585 w 620"/>
                  <a:gd name="T45" fmla="*/ 482 h 604"/>
                  <a:gd name="T46" fmla="*/ 564 w 620"/>
                  <a:gd name="T47" fmla="*/ 574 h 604"/>
                  <a:gd name="T48" fmla="*/ 506 w 620"/>
                  <a:gd name="T49" fmla="*/ 601 h 604"/>
                  <a:gd name="T50" fmla="*/ 484 w 620"/>
                  <a:gd name="T51" fmla="*/ 580 h 604"/>
                  <a:gd name="T52" fmla="*/ 460 w 620"/>
                  <a:gd name="T53" fmla="*/ 603 h 604"/>
                  <a:gd name="T54" fmla="*/ 406 w 620"/>
                  <a:gd name="T55" fmla="*/ 571 h 604"/>
                  <a:gd name="T56" fmla="*/ 397 w 620"/>
                  <a:gd name="T57" fmla="*/ 523 h 604"/>
                  <a:gd name="T58" fmla="*/ 373 w 620"/>
                  <a:gd name="T59" fmla="*/ 460 h 604"/>
                  <a:gd name="T60" fmla="*/ 345 w 620"/>
                  <a:gd name="T61" fmla="*/ 516 h 604"/>
                  <a:gd name="T62" fmla="*/ 318 w 620"/>
                  <a:gd name="T63" fmla="*/ 460 h 604"/>
                  <a:gd name="T64" fmla="*/ 272 w 620"/>
                  <a:gd name="T65" fmla="*/ 439 h 604"/>
                  <a:gd name="T66" fmla="*/ 188 w 620"/>
                  <a:gd name="T67" fmla="*/ 454 h 604"/>
                  <a:gd name="T68" fmla="*/ 153 w 620"/>
                  <a:gd name="T69" fmla="*/ 486 h 604"/>
                  <a:gd name="T70" fmla="*/ 95 w 620"/>
                  <a:gd name="T71" fmla="*/ 489 h 604"/>
                  <a:gd name="T72" fmla="*/ 63 w 620"/>
                  <a:gd name="T73" fmla="*/ 516 h 604"/>
                  <a:gd name="T74" fmla="*/ 19 w 620"/>
                  <a:gd name="T75" fmla="*/ 496 h 604"/>
                  <a:gd name="T76" fmla="*/ 30 w 620"/>
                  <a:gd name="T77" fmla="*/ 440 h 604"/>
                  <a:gd name="T78" fmla="*/ 0 w 620"/>
                  <a:gd name="T79" fmla="*/ 328 h 6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20" h="604">
                    <a:moveTo>
                      <a:pt x="0" y="328"/>
                    </a:moveTo>
                    <a:lnTo>
                      <a:pt x="2" y="244"/>
                    </a:lnTo>
                    <a:lnTo>
                      <a:pt x="44" y="203"/>
                    </a:lnTo>
                    <a:lnTo>
                      <a:pt x="110" y="185"/>
                    </a:lnTo>
                    <a:lnTo>
                      <a:pt x="130" y="131"/>
                    </a:lnTo>
                    <a:lnTo>
                      <a:pt x="190" y="68"/>
                    </a:lnTo>
                    <a:lnTo>
                      <a:pt x="228" y="85"/>
                    </a:lnTo>
                    <a:lnTo>
                      <a:pt x="255" y="44"/>
                    </a:lnTo>
                    <a:lnTo>
                      <a:pt x="281" y="10"/>
                    </a:lnTo>
                    <a:lnTo>
                      <a:pt x="352" y="35"/>
                    </a:lnTo>
                    <a:lnTo>
                      <a:pt x="339" y="90"/>
                    </a:lnTo>
                    <a:lnTo>
                      <a:pt x="408" y="146"/>
                    </a:lnTo>
                    <a:lnTo>
                      <a:pt x="427" y="122"/>
                    </a:lnTo>
                    <a:lnTo>
                      <a:pt x="435" y="28"/>
                    </a:lnTo>
                    <a:lnTo>
                      <a:pt x="451" y="0"/>
                    </a:lnTo>
                    <a:lnTo>
                      <a:pt x="491" y="90"/>
                    </a:lnTo>
                    <a:lnTo>
                      <a:pt x="508" y="172"/>
                    </a:lnTo>
                    <a:lnTo>
                      <a:pt x="547" y="199"/>
                    </a:lnTo>
                    <a:lnTo>
                      <a:pt x="577" y="266"/>
                    </a:lnTo>
                    <a:lnTo>
                      <a:pt x="607" y="300"/>
                    </a:lnTo>
                    <a:lnTo>
                      <a:pt x="619" y="367"/>
                    </a:lnTo>
                    <a:lnTo>
                      <a:pt x="611" y="428"/>
                    </a:lnTo>
                    <a:lnTo>
                      <a:pt x="585" y="482"/>
                    </a:lnTo>
                    <a:lnTo>
                      <a:pt x="564" y="574"/>
                    </a:lnTo>
                    <a:lnTo>
                      <a:pt x="506" y="601"/>
                    </a:lnTo>
                    <a:lnTo>
                      <a:pt x="484" y="580"/>
                    </a:lnTo>
                    <a:lnTo>
                      <a:pt x="460" y="603"/>
                    </a:lnTo>
                    <a:lnTo>
                      <a:pt x="406" y="571"/>
                    </a:lnTo>
                    <a:lnTo>
                      <a:pt x="397" y="523"/>
                    </a:lnTo>
                    <a:lnTo>
                      <a:pt x="373" y="460"/>
                    </a:lnTo>
                    <a:lnTo>
                      <a:pt x="345" y="516"/>
                    </a:lnTo>
                    <a:lnTo>
                      <a:pt x="318" y="460"/>
                    </a:lnTo>
                    <a:lnTo>
                      <a:pt x="272" y="439"/>
                    </a:lnTo>
                    <a:lnTo>
                      <a:pt x="188" y="454"/>
                    </a:lnTo>
                    <a:lnTo>
                      <a:pt x="153" y="486"/>
                    </a:lnTo>
                    <a:lnTo>
                      <a:pt x="95" y="489"/>
                    </a:lnTo>
                    <a:lnTo>
                      <a:pt x="63" y="516"/>
                    </a:lnTo>
                    <a:lnTo>
                      <a:pt x="19" y="496"/>
                    </a:lnTo>
                    <a:lnTo>
                      <a:pt x="30" y="440"/>
                    </a:lnTo>
                    <a:lnTo>
                      <a:pt x="0" y="328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67" name="Freeform 27"/>
              <p:cNvSpPr>
                <a:spLocks/>
              </p:cNvSpPr>
              <p:nvPr/>
            </p:nvSpPr>
            <p:spPr bwMode="auto">
              <a:xfrm>
                <a:off x="4953" y="3724"/>
                <a:ext cx="56" cy="70"/>
              </a:xfrm>
              <a:custGeom>
                <a:avLst/>
                <a:gdLst>
                  <a:gd name="T0" fmla="*/ 0 w 56"/>
                  <a:gd name="T1" fmla="*/ 13 h 70"/>
                  <a:gd name="T2" fmla="*/ 0 w 56"/>
                  <a:gd name="T3" fmla="*/ 0 h 70"/>
                  <a:gd name="T4" fmla="*/ 49 w 56"/>
                  <a:gd name="T5" fmla="*/ 3 h 70"/>
                  <a:gd name="T6" fmla="*/ 55 w 56"/>
                  <a:gd name="T7" fmla="*/ 39 h 70"/>
                  <a:gd name="T8" fmla="*/ 32 w 56"/>
                  <a:gd name="T9" fmla="*/ 69 h 70"/>
                  <a:gd name="T10" fmla="*/ 0 w 56"/>
                  <a:gd name="T11" fmla="*/ 13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" h="70">
                    <a:moveTo>
                      <a:pt x="0" y="13"/>
                    </a:moveTo>
                    <a:lnTo>
                      <a:pt x="0" y="0"/>
                    </a:lnTo>
                    <a:lnTo>
                      <a:pt x="49" y="3"/>
                    </a:lnTo>
                    <a:lnTo>
                      <a:pt x="55" y="39"/>
                    </a:lnTo>
                    <a:lnTo>
                      <a:pt x="32" y="69"/>
                    </a:lnTo>
                    <a:lnTo>
                      <a:pt x="0" y="13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68" name="Freeform 28"/>
              <p:cNvSpPr>
                <a:spLocks/>
              </p:cNvSpPr>
              <p:nvPr/>
            </p:nvSpPr>
            <p:spPr bwMode="auto">
              <a:xfrm>
                <a:off x="5290" y="3724"/>
                <a:ext cx="121" cy="148"/>
              </a:xfrm>
              <a:custGeom>
                <a:avLst/>
                <a:gdLst>
                  <a:gd name="T0" fmla="*/ 0 w 121"/>
                  <a:gd name="T1" fmla="*/ 128 h 148"/>
                  <a:gd name="T2" fmla="*/ 27 w 121"/>
                  <a:gd name="T3" fmla="*/ 84 h 148"/>
                  <a:gd name="T4" fmla="*/ 70 w 121"/>
                  <a:gd name="T5" fmla="*/ 50 h 148"/>
                  <a:gd name="T6" fmla="*/ 92 w 121"/>
                  <a:gd name="T7" fmla="*/ 0 h 148"/>
                  <a:gd name="T8" fmla="*/ 120 w 121"/>
                  <a:gd name="T9" fmla="*/ 26 h 148"/>
                  <a:gd name="T10" fmla="*/ 103 w 121"/>
                  <a:gd name="T11" fmla="*/ 77 h 148"/>
                  <a:gd name="T12" fmla="*/ 78 w 121"/>
                  <a:gd name="T13" fmla="*/ 81 h 148"/>
                  <a:gd name="T14" fmla="*/ 39 w 121"/>
                  <a:gd name="T15" fmla="*/ 147 h 148"/>
                  <a:gd name="T16" fmla="*/ 0 w 121"/>
                  <a:gd name="T17" fmla="*/ 128 h 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1" h="148">
                    <a:moveTo>
                      <a:pt x="0" y="128"/>
                    </a:moveTo>
                    <a:lnTo>
                      <a:pt x="27" y="84"/>
                    </a:lnTo>
                    <a:lnTo>
                      <a:pt x="70" y="50"/>
                    </a:lnTo>
                    <a:lnTo>
                      <a:pt x="92" y="0"/>
                    </a:lnTo>
                    <a:lnTo>
                      <a:pt x="120" y="26"/>
                    </a:lnTo>
                    <a:lnTo>
                      <a:pt x="103" y="77"/>
                    </a:lnTo>
                    <a:lnTo>
                      <a:pt x="78" y="81"/>
                    </a:lnTo>
                    <a:lnTo>
                      <a:pt x="39" y="147"/>
                    </a:lnTo>
                    <a:lnTo>
                      <a:pt x="0" y="128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69" name="Freeform 29"/>
              <p:cNvSpPr>
                <a:spLocks/>
              </p:cNvSpPr>
              <p:nvPr/>
            </p:nvSpPr>
            <p:spPr bwMode="auto">
              <a:xfrm>
                <a:off x="5386" y="3580"/>
                <a:ext cx="90" cy="162"/>
              </a:xfrm>
              <a:custGeom>
                <a:avLst/>
                <a:gdLst>
                  <a:gd name="T0" fmla="*/ 0 w 90"/>
                  <a:gd name="T1" fmla="*/ 0 h 162"/>
                  <a:gd name="T2" fmla="*/ 51 w 90"/>
                  <a:gd name="T3" fmla="*/ 58 h 162"/>
                  <a:gd name="T4" fmla="*/ 89 w 90"/>
                  <a:gd name="T5" fmla="*/ 73 h 162"/>
                  <a:gd name="T6" fmla="*/ 83 w 90"/>
                  <a:gd name="T7" fmla="*/ 110 h 162"/>
                  <a:gd name="T8" fmla="*/ 50 w 90"/>
                  <a:gd name="T9" fmla="*/ 161 h 162"/>
                  <a:gd name="T10" fmla="*/ 16 w 90"/>
                  <a:gd name="T11" fmla="*/ 114 h 162"/>
                  <a:gd name="T12" fmla="*/ 36 w 90"/>
                  <a:gd name="T13" fmla="*/ 83 h 162"/>
                  <a:gd name="T14" fmla="*/ 33 w 90"/>
                  <a:gd name="T15" fmla="*/ 59 h 162"/>
                  <a:gd name="T16" fmla="*/ 0 w 90"/>
                  <a:gd name="T17" fmla="*/ 0 h 1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162">
                    <a:moveTo>
                      <a:pt x="0" y="0"/>
                    </a:moveTo>
                    <a:lnTo>
                      <a:pt x="51" y="58"/>
                    </a:lnTo>
                    <a:lnTo>
                      <a:pt x="89" y="73"/>
                    </a:lnTo>
                    <a:lnTo>
                      <a:pt x="83" y="110"/>
                    </a:lnTo>
                    <a:lnTo>
                      <a:pt x="50" y="161"/>
                    </a:lnTo>
                    <a:lnTo>
                      <a:pt x="16" y="114"/>
                    </a:lnTo>
                    <a:lnTo>
                      <a:pt x="36" y="83"/>
                    </a:lnTo>
                    <a:lnTo>
                      <a:pt x="33" y="5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70" name="Freeform 30"/>
              <p:cNvSpPr>
                <a:spLocks/>
              </p:cNvSpPr>
              <p:nvPr/>
            </p:nvSpPr>
            <p:spPr bwMode="auto">
              <a:xfrm>
                <a:off x="2426" y="2090"/>
                <a:ext cx="1074" cy="1491"/>
              </a:xfrm>
              <a:custGeom>
                <a:avLst/>
                <a:gdLst>
                  <a:gd name="T0" fmla="*/ 32 w 1074"/>
                  <a:gd name="T1" fmla="*/ 541 h 1491"/>
                  <a:gd name="T2" fmla="*/ 39 w 1074"/>
                  <a:gd name="T3" fmla="*/ 555 h 1491"/>
                  <a:gd name="T4" fmla="*/ 67 w 1074"/>
                  <a:gd name="T5" fmla="*/ 593 h 1491"/>
                  <a:gd name="T6" fmla="*/ 95 w 1074"/>
                  <a:gd name="T7" fmla="*/ 634 h 1491"/>
                  <a:gd name="T8" fmla="*/ 156 w 1074"/>
                  <a:gd name="T9" fmla="*/ 688 h 1491"/>
                  <a:gd name="T10" fmla="*/ 243 w 1074"/>
                  <a:gd name="T11" fmla="*/ 682 h 1491"/>
                  <a:gd name="T12" fmla="*/ 348 w 1074"/>
                  <a:gd name="T13" fmla="*/ 654 h 1491"/>
                  <a:gd name="T14" fmla="*/ 370 w 1074"/>
                  <a:gd name="T15" fmla="*/ 690 h 1491"/>
                  <a:gd name="T16" fmla="*/ 404 w 1074"/>
                  <a:gd name="T17" fmla="*/ 682 h 1491"/>
                  <a:gd name="T18" fmla="*/ 410 w 1074"/>
                  <a:gd name="T19" fmla="*/ 789 h 1491"/>
                  <a:gd name="T20" fmla="*/ 459 w 1074"/>
                  <a:gd name="T21" fmla="*/ 877 h 1491"/>
                  <a:gd name="T22" fmla="*/ 487 w 1074"/>
                  <a:gd name="T23" fmla="*/ 993 h 1491"/>
                  <a:gd name="T24" fmla="*/ 454 w 1074"/>
                  <a:gd name="T25" fmla="*/ 1124 h 1491"/>
                  <a:gd name="T26" fmla="*/ 497 w 1074"/>
                  <a:gd name="T27" fmla="*/ 1234 h 1491"/>
                  <a:gd name="T28" fmla="*/ 509 w 1074"/>
                  <a:gd name="T29" fmla="*/ 1337 h 1491"/>
                  <a:gd name="T30" fmla="*/ 559 w 1074"/>
                  <a:gd name="T31" fmla="*/ 1490 h 1491"/>
                  <a:gd name="T32" fmla="*/ 696 w 1074"/>
                  <a:gd name="T33" fmla="*/ 1469 h 1491"/>
                  <a:gd name="T34" fmla="*/ 778 w 1074"/>
                  <a:gd name="T35" fmla="*/ 1359 h 1491"/>
                  <a:gd name="T36" fmla="*/ 784 w 1074"/>
                  <a:gd name="T37" fmla="*/ 1297 h 1491"/>
                  <a:gd name="T38" fmla="*/ 825 w 1074"/>
                  <a:gd name="T39" fmla="*/ 1267 h 1491"/>
                  <a:gd name="T40" fmla="*/ 813 w 1074"/>
                  <a:gd name="T41" fmla="*/ 1176 h 1491"/>
                  <a:gd name="T42" fmla="*/ 903 w 1074"/>
                  <a:gd name="T43" fmla="*/ 1086 h 1491"/>
                  <a:gd name="T44" fmla="*/ 904 w 1074"/>
                  <a:gd name="T45" fmla="*/ 983 h 1491"/>
                  <a:gd name="T46" fmla="*/ 879 w 1074"/>
                  <a:gd name="T47" fmla="*/ 900 h 1491"/>
                  <a:gd name="T48" fmla="*/ 922 w 1074"/>
                  <a:gd name="T49" fmla="*/ 806 h 1491"/>
                  <a:gd name="T50" fmla="*/ 1015 w 1074"/>
                  <a:gd name="T51" fmla="*/ 694 h 1491"/>
                  <a:gd name="T52" fmla="*/ 1073 w 1074"/>
                  <a:gd name="T53" fmla="*/ 570 h 1491"/>
                  <a:gd name="T54" fmla="*/ 1065 w 1074"/>
                  <a:gd name="T55" fmla="*/ 536 h 1491"/>
                  <a:gd name="T56" fmla="*/ 974 w 1074"/>
                  <a:gd name="T57" fmla="*/ 567 h 1491"/>
                  <a:gd name="T58" fmla="*/ 944 w 1074"/>
                  <a:gd name="T59" fmla="*/ 519 h 1491"/>
                  <a:gd name="T60" fmla="*/ 891 w 1074"/>
                  <a:gd name="T61" fmla="*/ 471 h 1491"/>
                  <a:gd name="T62" fmla="*/ 872 w 1074"/>
                  <a:gd name="T63" fmla="*/ 410 h 1491"/>
                  <a:gd name="T64" fmla="*/ 830 w 1074"/>
                  <a:gd name="T65" fmla="*/ 288 h 1491"/>
                  <a:gd name="T66" fmla="*/ 776 w 1074"/>
                  <a:gd name="T67" fmla="*/ 167 h 1491"/>
                  <a:gd name="T68" fmla="*/ 751 w 1074"/>
                  <a:gd name="T69" fmla="*/ 123 h 1491"/>
                  <a:gd name="T70" fmla="*/ 724 w 1074"/>
                  <a:gd name="T71" fmla="*/ 140 h 1491"/>
                  <a:gd name="T72" fmla="*/ 662 w 1074"/>
                  <a:gd name="T73" fmla="*/ 122 h 1491"/>
                  <a:gd name="T74" fmla="*/ 582 w 1074"/>
                  <a:gd name="T75" fmla="*/ 113 h 1491"/>
                  <a:gd name="T76" fmla="*/ 566 w 1074"/>
                  <a:gd name="T77" fmla="*/ 152 h 1491"/>
                  <a:gd name="T78" fmla="*/ 507 w 1074"/>
                  <a:gd name="T79" fmla="*/ 107 h 1491"/>
                  <a:gd name="T80" fmla="*/ 427 w 1074"/>
                  <a:gd name="T81" fmla="*/ 70 h 1491"/>
                  <a:gd name="T82" fmla="*/ 445 w 1074"/>
                  <a:gd name="T83" fmla="*/ 0 h 1491"/>
                  <a:gd name="T84" fmla="*/ 409 w 1074"/>
                  <a:gd name="T85" fmla="*/ 4 h 1491"/>
                  <a:gd name="T86" fmla="*/ 297 w 1074"/>
                  <a:gd name="T87" fmla="*/ 11 h 1491"/>
                  <a:gd name="T88" fmla="*/ 240 w 1074"/>
                  <a:gd name="T89" fmla="*/ 44 h 1491"/>
                  <a:gd name="T90" fmla="*/ 183 w 1074"/>
                  <a:gd name="T91" fmla="*/ 31 h 1491"/>
                  <a:gd name="T92" fmla="*/ 132 w 1074"/>
                  <a:gd name="T93" fmla="*/ 104 h 1491"/>
                  <a:gd name="T94" fmla="*/ 115 w 1074"/>
                  <a:gd name="T95" fmla="*/ 174 h 1491"/>
                  <a:gd name="T96" fmla="*/ 72 w 1074"/>
                  <a:gd name="T97" fmla="*/ 206 h 1491"/>
                  <a:gd name="T98" fmla="*/ 10 w 1074"/>
                  <a:gd name="T99" fmla="*/ 347 h 1491"/>
                  <a:gd name="T100" fmla="*/ 24 w 1074"/>
                  <a:gd name="T101" fmla="*/ 399 h 1491"/>
                  <a:gd name="T102" fmla="*/ 0 w 1074"/>
                  <a:gd name="T103" fmla="*/ 477 h 1491"/>
                  <a:gd name="T104" fmla="*/ 32 w 1074"/>
                  <a:gd name="T105" fmla="*/ 541 h 14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4" h="1491">
                    <a:moveTo>
                      <a:pt x="32" y="541"/>
                    </a:moveTo>
                    <a:lnTo>
                      <a:pt x="39" y="555"/>
                    </a:lnTo>
                    <a:lnTo>
                      <a:pt x="67" y="593"/>
                    </a:lnTo>
                    <a:lnTo>
                      <a:pt x="95" y="634"/>
                    </a:lnTo>
                    <a:lnTo>
                      <a:pt x="156" y="688"/>
                    </a:lnTo>
                    <a:lnTo>
                      <a:pt x="243" y="682"/>
                    </a:lnTo>
                    <a:lnTo>
                      <a:pt x="348" y="654"/>
                    </a:lnTo>
                    <a:lnTo>
                      <a:pt x="370" y="690"/>
                    </a:lnTo>
                    <a:lnTo>
                      <a:pt x="404" y="682"/>
                    </a:lnTo>
                    <a:lnTo>
                      <a:pt x="410" y="789"/>
                    </a:lnTo>
                    <a:lnTo>
                      <a:pt x="459" y="877"/>
                    </a:lnTo>
                    <a:lnTo>
                      <a:pt x="487" y="993"/>
                    </a:lnTo>
                    <a:lnTo>
                      <a:pt x="454" y="1124"/>
                    </a:lnTo>
                    <a:lnTo>
                      <a:pt x="497" y="1234"/>
                    </a:lnTo>
                    <a:lnTo>
                      <a:pt x="509" y="1337"/>
                    </a:lnTo>
                    <a:lnTo>
                      <a:pt x="559" y="1490"/>
                    </a:lnTo>
                    <a:lnTo>
                      <a:pt x="696" y="1469"/>
                    </a:lnTo>
                    <a:lnTo>
                      <a:pt x="778" y="1359"/>
                    </a:lnTo>
                    <a:lnTo>
                      <a:pt x="784" y="1297"/>
                    </a:lnTo>
                    <a:lnTo>
                      <a:pt x="825" y="1267"/>
                    </a:lnTo>
                    <a:lnTo>
                      <a:pt x="813" y="1176"/>
                    </a:lnTo>
                    <a:lnTo>
                      <a:pt x="903" y="1086"/>
                    </a:lnTo>
                    <a:lnTo>
                      <a:pt x="904" y="983"/>
                    </a:lnTo>
                    <a:lnTo>
                      <a:pt x="879" y="900"/>
                    </a:lnTo>
                    <a:lnTo>
                      <a:pt x="922" y="806"/>
                    </a:lnTo>
                    <a:lnTo>
                      <a:pt x="1015" y="694"/>
                    </a:lnTo>
                    <a:lnTo>
                      <a:pt x="1073" y="570"/>
                    </a:lnTo>
                    <a:lnTo>
                      <a:pt x="1065" y="536"/>
                    </a:lnTo>
                    <a:lnTo>
                      <a:pt x="974" y="567"/>
                    </a:lnTo>
                    <a:lnTo>
                      <a:pt x="944" y="519"/>
                    </a:lnTo>
                    <a:lnTo>
                      <a:pt x="891" y="471"/>
                    </a:lnTo>
                    <a:lnTo>
                      <a:pt x="872" y="410"/>
                    </a:lnTo>
                    <a:lnTo>
                      <a:pt x="830" y="288"/>
                    </a:lnTo>
                    <a:lnTo>
                      <a:pt x="776" y="167"/>
                    </a:lnTo>
                    <a:lnTo>
                      <a:pt x="751" y="123"/>
                    </a:lnTo>
                    <a:lnTo>
                      <a:pt x="724" y="140"/>
                    </a:lnTo>
                    <a:lnTo>
                      <a:pt x="662" y="122"/>
                    </a:lnTo>
                    <a:lnTo>
                      <a:pt x="582" y="113"/>
                    </a:lnTo>
                    <a:lnTo>
                      <a:pt x="566" y="152"/>
                    </a:lnTo>
                    <a:lnTo>
                      <a:pt x="507" y="107"/>
                    </a:lnTo>
                    <a:lnTo>
                      <a:pt x="427" y="70"/>
                    </a:lnTo>
                    <a:lnTo>
                      <a:pt x="445" y="0"/>
                    </a:lnTo>
                    <a:lnTo>
                      <a:pt x="409" y="4"/>
                    </a:lnTo>
                    <a:lnTo>
                      <a:pt x="297" y="11"/>
                    </a:lnTo>
                    <a:lnTo>
                      <a:pt x="240" y="44"/>
                    </a:lnTo>
                    <a:lnTo>
                      <a:pt x="183" y="31"/>
                    </a:lnTo>
                    <a:lnTo>
                      <a:pt x="132" y="104"/>
                    </a:lnTo>
                    <a:lnTo>
                      <a:pt x="115" y="174"/>
                    </a:lnTo>
                    <a:lnTo>
                      <a:pt x="72" y="206"/>
                    </a:lnTo>
                    <a:lnTo>
                      <a:pt x="10" y="347"/>
                    </a:lnTo>
                    <a:lnTo>
                      <a:pt x="24" y="399"/>
                    </a:lnTo>
                    <a:lnTo>
                      <a:pt x="0" y="477"/>
                    </a:lnTo>
                    <a:lnTo>
                      <a:pt x="32" y="541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71" name="Freeform 31"/>
              <p:cNvSpPr>
                <a:spLocks/>
              </p:cNvSpPr>
              <p:nvPr/>
            </p:nvSpPr>
            <p:spPr bwMode="auto">
              <a:xfrm>
                <a:off x="4736" y="2873"/>
                <a:ext cx="314" cy="198"/>
              </a:xfrm>
              <a:custGeom>
                <a:avLst/>
                <a:gdLst>
                  <a:gd name="T0" fmla="*/ 0 w 314"/>
                  <a:gd name="T1" fmla="*/ 18 h 198"/>
                  <a:gd name="T2" fmla="*/ 48 w 314"/>
                  <a:gd name="T3" fmla="*/ 34 h 198"/>
                  <a:gd name="T4" fmla="*/ 31 w 314"/>
                  <a:gd name="T5" fmla="*/ 72 h 198"/>
                  <a:gd name="T6" fmla="*/ 113 w 314"/>
                  <a:gd name="T7" fmla="*/ 101 h 198"/>
                  <a:gd name="T8" fmla="*/ 109 w 314"/>
                  <a:gd name="T9" fmla="*/ 163 h 198"/>
                  <a:gd name="T10" fmla="*/ 187 w 314"/>
                  <a:gd name="T11" fmla="*/ 177 h 198"/>
                  <a:gd name="T12" fmla="*/ 212 w 314"/>
                  <a:gd name="T13" fmla="*/ 143 h 198"/>
                  <a:gd name="T14" fmla="*/ 313 w 314"/>
                  <a:gd name="T15" fmla="*/ 197 h 198"/>
                  <a:gd name="T16" fmla="*/ 262 w 314"/>
                  <a:gd name="T17" fmla="*/ 113 h 198"/>
                  <a:gd name="T18" fmla="*/ 109 w 314"/>
                  <a:gd name="T19" fmla="*/ 18 h 198"/>
                  <a:gd name="T20" fmla="*/ 24 w 314"/>
                  <a:gd name="T21" fmla="*/ 0 h 198"/>
                  <a:gd name="T22" fmla="*/ 0 w 314"/>
                  <a:gd name="T23" fmla="*/ 18 h 1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4" h="198">
                    <a:moveTo>
                      <a:pt x="0" y="18"/>
                    </a:moveTo>
                    <a:lnTo>
                      <a:pt x="48" y="34"/>
                    </a:lnTo>
                    <a:lnTo>
                      <a:pt x="31" y="72"/>
                    </a:lnTo>
                    <a:lnTo>
                      <a:pt x="113" y="101"/>
                    </a:lnTo>
                    <a:lnTo>
                      <a:pt x="109" y="163"/>
                    </a:lnTo>
                    <a:lnTo>
                      <a:pt x="187" y="177"/>
                    </a:lnTo>
                    <a:lnTo>
                      <a:pt x="212" y="143"/>
                    </a:lnTo>
                    <a:lnTo>
                      <a:pt x="313" y="197"/>
                    </a:lnTo>
                    <a:lnTo>
                      <a:pt x="262" y="113"/>
                    </a:lnTo>
                    <a:lnTo>
                      <a:pt x="109" y="18"/>
                    </a:lnTo>
                    <a:lnTo>
                      <a:pt x="24" y="0"/>
                    </a:lnTo>
                    <a:lnTo>
                      <a:pt x="0" y="18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72" name="Freeform 32"/>
              <p:cNvSpPr>
                <a:spLocks/>
              </p:cNvSpPr>
              <p:nvPr/>
            </p:nvSpPr>
            <p:spPr bwMode="auto">
              <a:xfrm>
                <a:off x="4597" y="2670"/>
                <a:ext cx="66" cy="83"/>
              </a:xfrm>
              <a:custGeom>
                <a:avLst/>
                <a:gdLst>
                  <a:gd name="T0" fmla="*/ 0 w 66"/>
                  <a:gd name="T1" fmla="*/ 55 h 83"/>
                  <a:gd name="T2" fmla="*/ 15 w 66"/>
                  <a:gd name="T3" fmla="*/ 28 h 83"/>
                  <a:gd name="T4" fmla="*/ 57 w 66"/>
                  <a:gd name="T5" fmla="*/ 0 h 83"/>
                  <a:gd name="T6" fmla="*/ 65 w 66"/>
                  <a:gd name="T7" fmla="*/ 50 h 83"/>
                  <a:gd name="T8" fmla="*/ 55 w 66"/>
                  <a:gd name="T9" fmla="*/ 82 h 83"/>
                  <a:gd name="T10" fmla="*/ 27 w 66"/>
                  <a:gd name="T11" fmla="*/ 39 h 83"/>
                  <a:gd name="T12" fmla="*/ 0 w 66"/>
                  <a:gd name="T13" fmla="*/ 55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83">
                    <a:moveTo>
                      <a:pt x="0" y="55"/>
                    </a:moveTo>
                    <a:lnTo>
                      <a:pt x="15" y="28"/>
                    </a:lnTo>
                    <a:lnTo>
                      <a:pt x="57" y="0"/>
                    </a:lnTo>
                    <a:lnTo>
                      <a:pt x="65" y="50"/>
                    </a:lnTo>
                    <a:lnTo>
                      <a:pt x="55" y="82"/>
                    </a:lnTo>
                    <a:lnTo>
                      <a:pt x="27" y="39"/>
                    </a:lnTo>
                    <a:lnTo>
                      <a:pt x="0" y="55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73" name="Freeform 33"/>
              <p:cNvSpPr>
                <a:spLocks/>
              </p:cNvSpPr>
              <p:nvPr/>
            </p:nvSpPr>
            <p:spPr bwMode="auto">
              <a:xfrm>
                <a:off x="4565" y="2488"/>
                <a:ext cx="65" cy="129"/>
              </a:xfrm>
              <a:custGeom>
                <a:avLst/>
                <a:gdLst>
                  <a:gd name="T0" fmla="*/ 0 w 65"/>
                  <a:gd name="T1" fmla="*/ 50 h 129"/>
                  <a:gd name="T2" fmla="*/ 12 w 65"/>
                  <a:gd name="T3" fmla="*/ 0 h 129"/>
                  <a:gd name="T4" fmla="*/ 35 w 65"/>
                  <a:gd name="T5" fmla="*/ 1 h 129"/>
                  <a:gd name="T6" fmla="*/ 40 w 65"/>
                  <a:gd name="T7" fmla="*/ 35 h 129"/>
                  <a:gd name="T8" fmla="*/ 23 w 65"/>
                  <a:gd name="T9" fmla="*/ 70 h 129"/>
                  <a:gd name="T10" fmla="*/ 64 w 65"/>
                  <a:gd name="T11" fmla="*/ 128 h 129"/>
                  <a:gd name="T12" fmla="*/ 12 w 65"/>
                  <a:gd name="T13" fmla="*/ 99 h 129"/>
                  <a:gd name="T14" fmla="*/ 0 w 65"/>
                  <a:gd name="T15" fmla="*/ 50 h 1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129">
                    <a:moveTo>
                      <a:pt x="0" y="50"/>
                    </a:moveTo>
                    <a:lnTo>
                      <a:pt x="12" y="0"/>
                    </a:lnTo>
                    <a:lnTo>
                      <a:pt x="35" y="1"/>
                    </a:lnTo>
                    <a:lnTo>
                      <a:pt x="40" y="35"/>
                    </a:lnTo>
                    <a:lnTo>
                      <a:pt x="23" y="70"/>
                    </a:lnTo>
                    <a:lnTo>
                      <a:pt x="64" y="128"/>
                    </a:lnTo>
                    <a:lnTo>
                      <a:pt x="12" y="99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74" name="Freeform 34"/>
              <p:cNvSpPr>
                <a:spLocks/>
              </p:cNvSpPr>
              <p:nvPr/>
            </p:nvSpPr>
            <p:spPr bwMode="auto">
              <a:xfrm>
                <a:off x="4549" y="2831"/>
                <a:ext cx="98" cy="144"/>
              </a:xfrm>
              <a:custGeom>
                <a:avLst/>
                <a:gdLst>
                  <a:gd name="T0" fmla="*/ 0 w 98"/>
                  <a:gd name="T1" fmla="*/ 87 h 144"/>
                  <a:gd name="T2" fmla="*/ 8 w 98"/>
                  <a:gd name="T3" fmla="*/ 138 h 144"/>
                  <a:gd name="T4" fmla="*/ 39 w 98"/>
                  <a:gd name="T5" fmla="*/ 143 h 144"/>
                  <a:gd name="T6" fmla="*/ 61 w 98"/>
                  <a:gd name="T7" fmla="*/ 121 h 144"/>
                  <a:gd name="T8" fmla="*/ 39 w 98"/>
                  <a:gd name="T9" fmla="*/ 70 h 144"/>
                  <a:gd name="T10" fmla="*/ 84 w 98"/>
                  <a:gd name="T11" fmla="*/ 26 h 144"/>
                  <a:gd name="T12" fmla="*/ 97 w 98"/>
                  <a:gd name="T13" fmla="*/ 0 h 144"/>
                  <a:gd name="T14" fmla="*/ 34 w 98"/>
                  <a:gd name="T15" fmla="*/ 8 h 144"/>
                  <a:gd name="T16" fmla="*/ 19 w 98"/>
                  <a:gd name="T17" fmla="*/ 20 h 144"/>
                  <a:gd name="T18" fmla="*/ 0 w 98"/>
                  <a:gd name="T19" fmla="*/ 87 h 1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8" h="144">
                    <a:moveTo>
                      <a:pt x="0" y="87"/>
                    </a:moveTo>
                    <a:lnTo>
                      <a:pt x="8" y="138"/>
                    </a:lnTo>
                    <a:lnTo>
                      <a:pt x="39" y="143"/>
                    </a:lnTo>
                    <a:lnTo>
                      <a:pt x="61" y="121"/>
                    </a:lnTo>
                    <a:lnTo>
                      <a:pt x="39" y="70"/>
                    </a:lnTo>
                    <a:lnTo>
                      <a:pt x="84" y="26"/>
                    </a:lnTo>
                    <a:lnTo>
                      <a:pt x="97" y="0"/>
                    </a:lnTo>
                    <a:lnTo>
                      <a:pt x="34" y="8"/>
                    </a:lnTo>
                    <a:lnTo>
                      <a:pt x="19" y="20"/>
                    </a:lnTo>
                    <a:lnTo>
                      <a:pt x="0" y="87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75" name="Freeform 35"/>
              <p:cNvSpPr>
                <a:spLocks/>
              </p:cNvSpPr>
              <p:nvPr/>
            </p:nvSpPr>
            <p:spPr bwMode="auto">
              <a:xfrm>
                <a:off x="4395" y="2725"/>
                <a:ext cx="161" cy="222"/>
              </a:xfrm>
              <a:custGeom>
                <a:avLst/>
                <a:gdLst>
                  <a:gd name="T0" fmla="*/ 0 w 161"/>
                  <a:gd name="T1" fmla="*/ 131 h 222"/>
                  <a:gd name="T2" fmla="*/ 12 w 161"/>
                  <a:gd name="T3" fmla="*/ 107 h 222"/>
                  <a:gd name="T4" fmla="*/ 127 w 161"/>
                  <a:gd name="T5" fmla="*/ 0 h 222"/>
                  <a:gd name="T6" fmla="*/ 160 w 161"/>
                  <a:gd name="T7" fmla="*/ 35 h 222"/>
                  <a:gd name="T8" fmla="*/ 128 w 161"/>
                  <a:gd name="T9" fmla="*/ 70 h 222"/>
                  <a:gd name="T10" fmla="*/ 141 w 161"/>
                  <a:gd name="T11" fmla="*/ 119 h 222"/>
                  <a:gd name="T12" fmla="*/ 92 w 161"/>
                  <a:gd name="T13" fmla="*/ 221 h 222"/>
                  <a:gd name="T14" fmla="*/ 22 w 161"/>
                  <a:gd name="T15" fmla="*/ 199 h 222"/>
                  <a:gd name="T16" fmla="*/ 0 w 161"/>
                  <a:gd name="T17" fmla="*/ 131 h 2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1" h="222">
                    <a:moveTo>
                      <a:pt x="0" y="131"/>
                    </a:moveTo>
                    <a:lnTo>
                      <a:pt x="12" y="107"/>
                    </a:lnTo>
                    <a:lnTo>
                      <a:pt x="127" y="0"/>
                    </a:lnTo>
                    <a:lnTo>
                      <a:pt x="160" y="35"/>
                    </a:lnTo>
                    <a:lnTo>
                      <a:pt x="128" y="70"/>
                    </a:lnTo>
                    <a:lnTo>
                      <a:pt x="141" y="119"/>
                    </a:lnTo>
                    <a:lnTo>
                      <a:pt x="92" y="221"/>
                    </a:lnTo>
                    <a:lnTo>
                      <a:pt x="22" y="199"/>
                    </a:lnTo>
                    <a:lnTo>
                      <a:pt x="0" y="131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76" name="Freeform 36"/>
              <p:cNvSpPr>
                <a:spLocks/>
              </p:cNvSpPr>
              <p:nvPr/>
            </p:nvSpPr>
            <p:spPr bwMode="auto">
              <a:xfrm>
                <a:off x="4340" y="2985"/>
                <a:ext cx="141" cy="58"/>
              </a:xfrm>
              <a:custGeom>
                <a:avLst/>
                <a:gdLst>
                  <a:gd name="T0" fmla="*/ 0 w 141"/>
                  <a:gd name="T1" fmla="*/ 15 h 58"/>
                  <a:gd name="T2" fmla="*/ 9 w 141"/>
                  <a:gd name="T3" fmla="*/ 0 h 58"/>
                  <a:gd name="T4" fmla="*/ 109 w 141"/>
                  <a:gd name="T5" fmla="*/ 17 h 58"/>
                  <a:gd name="T6" fmla="*/ 139 w 141"/>
                  <a:gd name="T7" fmla="*/ 36 h 58"/>
                  <a:gd name="T8" fmla="*/ 140 w 141"/>
                  <a:gd name="T9" fmla="*/ 57 h 58"/>
                  <a:gd name="T10" fmla="*/ 24 w 141"/>
                  <a:gd name="T11" fmla="*/ 29 h 58"/>
                  <a:gd name="T12" fmla="*/ 0 w 141"/>
                  <a:gd name="T13" fmla="*/ 1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1" h="58">
                    <a:moveTo>
                      <a:pt x="0" y="15"/>
                    </a:moveTo>
                    <a:lnTo>
                      <a:pt x="9" y="0"/>
                    </a:lnTo>
                    <a:lnTo>
                      <a:pt x="109" y="17"/>
                    </a:lnTo>
                    <a:lnTo>
                      <a:pt x="139" y="36"/>
                    </a:lnTo>
                    <a:lnTo>
                      <a:pt x="140" y="57"/>
                    </a:lnTo>
                    <a:lnTo>
                      <a:pt x="24" y="29"/>
                    </a:lnTo>
                    <a:lnTo>
                      <a:pt x="0" y="15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77" name="Freeform 37"/>
              <p:cNvSpPr>
                <a:spLocks/>
              </p:cNvSpPr>
              <p:nvPr/>
            </p:nvSpPr>
            <p:spPr bwMode="auto">
              <a:xfrm>
                <a:off x="4181" y="2752"/>
                <a:ext cx="171" cy="230"/>
              </a:xfrm>
              <a:custGeom>
                <a:avLst/>
                <a:gdLst>
                  <a:gd name="T0" fmla="*/ 0 w 171"/>
                  <a:gd name="T1" fmla="*/ 0 h 230"/>
                  <a:gd name="T2" fmla="*/ 36 w 171"/>
                  <a:gd name="T3" fmla="*/ 10 h 230"/>
                  <a:gd name="T4" fmla="*/ 124 w 171"/>
                  <a:gd name="T5" fmla="*/ 93 h 230"/>
                  <a:gd name="T6" fmla="*/ 131 w 171"/>
                  <a:gd name="T7" fmla="*/ 129 h 230"/>
                  <a:gd name="T8" fmla="*/ 170 w 171"/>
                  <a:gd name="T9" fmla="*/ 174 h 230"/>
                  <a:gd name="T10" fmla="*/ 148 w 171"/>
                  <a:gd name="T11" fmla="*/ 229 h 230"/>
                  <a:gd name="T12" fmla="*/ 113 w 171"/>
                  <a:gd name="T13" fmla="*/ 194 h 230"/>
                  <a:gd name="T14" fmla="*/ 56 w 171"/>
                  <a:gd name="T15" fmla="*/ 80 h 230"/>
                  <a:gd name="T16" fmla="*/ 0 w 171"/>
                  <a:gd name="T17" fmla="*/ 0 h 2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1" h="230">
                    <a:moveTo>
                      <a:pt x="0" y="0"/>
                    </a:moveTo>
                    <a:lnTo>
                      <a:pt x="36" y="10"/>
                    </a:lnTo>
                    <a:lnTo>
                      <a:pt x="124" y="93"/>
                    </a:lnTo>
                    <a:lnTo>
                      <a:pt x="131" y="129"/>
                    </a:lnTo>
                    <a:lnTo>
                      <a:pt x="170" y="174"/>
                    </a:lnTo>
                    <a:lnTo>
                      <a:pt x="148" y="229"/>
                    </a:lnTo>
                    <a:lnTo>
                      <a:pt x="113" y="194"/>
                    </a:lnTo>
                    <a:lnTo>
                      <a:pt x="56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78" name="Freeform 38"/>
              <p:cNvSpPr>
                <a:spLocks/>
              </p:cNvSpPr>
              <p:nvPr/>
            </p:nvSpPr>
            <p:spPr bwMode="auto">
              <a:xfrm>
                <a:off x="4876" y="1891"/>
                <a:ext cx="94" cy="87"/>
              </a:xfrm>
              <a:custGeom>
                <a:avLst/>
                <a:gdLst>
                  <a:gd name="T0" fmla="*/ 0 w 94"/>
                  <a:gd name="T1" fmla="*/ 72 h 87"/>
                  <a:gd name="T2" fmla="*/ 11 w 94"/>
                  <a:gd name="T3" fmla="*/ 73 h 87"/>
                  <a:gd name="T4" fmla="*/ 54 w 94"/>
                  <a:gd name="T5" fmla="*/ 86 h 87"/>
                  <a:gd name="T6" fmla="*/ 93 w 94"/>
                  <a:gd name="T7" fmla="*/ 52 h 87"/>
                  <a:gd name="T8" fmla="*/ 87 w 94"/>
                  <a:gd name="T9" fmla="*/ 29 h 87"/>
                  <a:gd name="T10" fmla="*/ 33 w 94"/>
                  <a:gd name="T11" fmla="*/ 0 h 87"/>
                  <a:gd name="T12" fmla="*/ 0 w 94"/>
                  <a:gd name="T13" fmla="*/ 72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" h="87">
                    <a:moveTo>
                      <a:pt x="0" y="72"/>
                    </a:moveTo>
                    <a:lnTo>
                      <a:pt x="11" y="73"/>
                    </a:lnTo>
                    <a:lnTo>
                      <a:pt x="54" y="86"/>
                    </a:lnTo>
                    <a:lnTo>
                      <a:pt x="93" y="52"/>
                    </a:lnTo>
                    <a:lnTo>
                      <a:pt x="87" y="29"/>
                    </a:lnTo>
                    <a:lnTo>
                      <a:pt x="33" y="0"/>
                    </a:lnTo>
                    <a:lnTo>
                      <a:pt x="0" y="72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79" name="Freeform 39"/>
              <p:cNvSpPr>
                <a:spLocks/>
              </p:cNvSpPr>
              <p:nvPr/>
            </p:nvSpPr>
            <p:spPr bwMode="auto">
              <a:xfrm>
                <a:off x="4905" y="1658"/>
                <a:ext cx="49" cy="220"/>
              </a:xfrm>
              <a:custGeom>
                <a:avLst/>
                <a:gdLst>
                  <a:gd name="T0" fmla="*/ 0 w 49"/>
                  <a:gd name="T1" fmla="*/ 55 h 220"/>
                  <a:gd name="T2" fmla="*/ 8 w 49"/>
                  <a:gd name="T3" fmla="*/ 219 h 220"/>
                  <a:gd name="T4" fmla="*/ 48 w 49"/>
                  <a:gd name="T5" fmla="*/ 151 h 220"/>
                  <a:gd name="T6" fmla="*/ 16 w 49"/>
                  <a:gd name="T7" fmla="*/ 0 h 220"/>
                  <a:gd name="T8" fmla="*/ 0 w 49"/>
                  <a:gd name="T9" fmla="*/ 5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220">
                    <a:moveTo>
                      <a:pt x="0" y="55"/>
                    </a:moveTo>
                    <a:lnTo>
                      <a:pt x="8" y="219"/>
                    </a:lnTo>
                    <a:lnTo>
                      <a:pt x="48" y="151"/>
                    </a:lnTo>
                    <a:lnTo>
                      <a:pt x="16" y="0"/>
                    </a:lnTo>
                    <a:lnTo>
                      <a:pt x="0" y="55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80" name="Freeform 40"/>
              <p:cNvSpPr>
                <a:spLocks/>
              </p:cNvSpPr>
              <p:nvPr/>
            </p:nvSpPr>
            <p:spPr bwMode="auto">
              <a:xfrm>
                <a:off x="4738" y="1990"/>
                <a:ext cx="176" cy="171"/>
              </a:xfrm>
              <a:custGeom>
                <a:avLst/>
                <a:gdLst>
                  <a:gd name="T0" fmla="*/ 0 w 176"/>
                  <a:gd name="T1" fmla="*/ 170 h 171"/>
                  <a:gd name="T2" fmla="*/ 29 w 176"/>
                  <a:gd name="T3" fmla="*/ 137 h 171"/>
                  <a:gd name="T4" fmla="*/ 75 w 176"/>
                  <a:gd name="T5" fmla="*/ 137 h 171"/>
                  <a:gd name="T6" fmla="*/ 99 w 176"/>
                  <a:gd name="T7" fmla="*/ 91 h 171"/>
                  <a:gd name="T8" fmla="*/ 137 w 176"/>
                  <a:gd name="T9" fmla="*/ 60 h 171"/>
                  <a:gd name="T10" fmla="*/ 165 w 176"/>
                  <a:gd name="T11" fmla="*/ 0 h 171"/>
                  <a:gd name="T12" fmla="*/ 175 w 176"/>
                  <a:gd name="T13" fmla="*/ 44 h 171"/>
                  <a:gd name="T14" fmla="*/ 147 w 176"/>
                  <a:gd name="T15" fmla="*/ 143 h 171"/>
                  <a:gd name="T16" fmla="*/ 92 w 176"/>
                  <a:gd name="T17" fmla="*/ 166 h 171"/>
                  <a:gd name="T18" fmla="*/ 52 w 176"/>
                  <a:gd name="T19" fmla="*/ 159 h 171"/>
                  <a:gd name="T20" fmla="*/ 0 w 176"/>
                  <a:gd name="T21" fmla="*/ 170 h 1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171">
                    <a:moveTo>
                      <a:pt x="0" y="170"/>
                    </a:moveTo>
                    <a:lnTo>
                      <a:pt x="29" y="137"/>
                    </a:lnTo>
                    <a:lnTo>
                      <a:pt x="75" y="137"/>
                    </a:lnTo>
                    <a:lnTo>
                      <a:pt x="99" y="91"/>
                    </a:lnTo>
                    <a:lnTo>
                      <a:pt x="137" y="60"/>
                    </a:lnTo>
                    <a:lnTo>
                      <a:pt x="165" y="0"/>
                    </a:lnTo>
                    <a:lnTo>
                      <a:pt x="175" y="44"/>
                    </a:lnTo>
                    <a:lnTo>
                      <a:pt x="147" y="143"/>
                    </a:lnTo>
                    <a:lnTo>
                      <a:pt x="92" y="166"/>
                    </a:lnTo>
                    <a:lnTo>
                      <a:pt x="52" y="159"/>
                    </a:lnTo>
                    <a:lnTo>
                      <a:pt x="0" y="17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81" name="Freeform 41"/>
              <p:cNvSpPr>
                <a:spLocks/>
              </p:cNvSpPr>
              <p:nvPr/>
            </p:nvSpPr>
            <p:spPr bwMode="auto">
              <a:xfrm>
                <a:off x="3942" y="2670"/>
                <a:ext cx="30" cy="75"/>
              </a:xfrm>
              <a:custGeom>
                <a:avLst/>
                <a:gdLst>
                  <a:gd name="T0" fmla="*/ 0 w 30"/>
                  <a:gd name="T1" fmla="*/ 0 h 75"/>
                  <a:gd name="T2" fmla="*/ 4 w 30"/>
                  <a:gd name="T3" fmla="*/ 74 h 75"/>
                  <a:gd name="T4" fmla="*/ 29 w 30"/>
                  <a:gd name="T5" fmla="*/ 60 h 75"/>
                  <a:gd name="T6" fmla="*/ 16 w 30"/>
                  <a:gd name="T7" fmla="*/ 15 h 75"/>
                  <a:gd name="T8" fmla="*/ 0 w 30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75">
                    <a:moveTo>
                      <a:pt x="0" y="0"/>
                    </a:moveTo>
                    <a:lnTo>
                      <a:pt x="4" y="74"/>
                    </a:lnTo>
                    <a:lnTo>
                      <a:pt x="29" y="60"/>
                    </a:lnTo>
                    <a:lnTo>
                      <a:pt x="16" y="1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82" name="Freeform 42"/>
              <p:cNvSpPr>
                <a:spLocks/>
              </p:cNvSpPr>
              <p:nvPr/>
            </p:nvSpPr>
            <p:spPr bwMode="auto">
              <a:xfrm>
                <a:off x="2865" y="767"/>
                <a:ext cx="166" cy="152"/>
              </a:xfrm>
              <a:custGeom>
                <a:avLst/>
                <a:gdLst>
                  <a:gd name="T0" fmla="*/ 0 w 166"/>
                  <a:gd name="T1" fmla="*/ 18 h 152"/>
                  <a:gd name="T2" fmla="*/ 1 w 166"/>
                  <a:gd name="T3" fmla="*/ 36 h 152"/>
                  <a:gd name="T4" fmla="*/ 30 w 166"/>
                  <a:gd name="T5" fmla="*/ 84 h 152"/>
                  <a:gd name="T6" fmla="*/ 76 w 166"/>
                  <a:gd name="T7" fmla="*/ 73 h 152"/>
                  <a:gd name="T8" fmla="*/ 45 w 166"/>
                  <a:gd name="T9" fmla="*/ 92 h 152"/>
                  <a:gd name="T10" fmla="*/ 81 w 166"/>
                  <a:gd name="T11" fmla="*/ 115 h 152"/>
                  <a:gd name="T12" fmla="*/ 50 w 166"/>
                  <a:gd name="T13" fmla="*/ 118 h 152"/>
                  <a:gd name="T14" fmla="*/ 98 w 166"/>
                  <a:gd name="T15" fmla="*/ 151 h 152"/>
                  <a:gd name="T16" fmla="*/ 165 w 166"/>
                  <a:gd name="T17" fmla="*/ 55 h 152"/>
                  <a:gd name="T18" fmla="*/ 86 w 166"/>
                  <a:gd name="T19" fmla="*/ 0 h 152"/>
                  <a:gd name="T20" fmla="*/ 88 w 166"/>
                  <a:gd name="T21" fmla="*/ 53 h 152"/>
                  <a:gd name="T22" fmla="*/ 56 w 166"/>
                  <a:gd name="T23" fmla="*/ 12 h 152"/>
                  <a:gd name="T24" fmla="*/ 0 w 166"/>
                  <a:gd name="T25" fmla="*/ 18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6" h="152">
                    <a:moveTo>
                      <a:pt x="0" y="18"/>
                    </a:moveTo>
                    <a:lnTo>
                      <a:pt x="1" y="36"/>
                    </a:lnTo>
                    <a:lnTo>
                      <a:pt x="30" y="84"/>
                    </a:lnTo>
                    <a:lnTo>
                      <a:pt x="76" y="73"/>
                    </a:lnTo>
                    <a:lnTo>
                      <a:pt x="45" y="92"/>
                    </a:lnTo>
                    <a:lnTo>
                      <a:pt x="81" y="115"/>
                    </a:lnTo>
                    <a:lnTo>
                      <a:pt x="50" y="118"/>
                    </a:lnTo>
                    <a:lnTo>
                      <a:pt x="98" y="151"/>
                    </a:lnTo>
                    <a:lnTo>
                      <a:pt x="165" y="55"/>
                    </a:lnTo>
                    <a:lnTo>
                      <a:pt x="86" y="0"/>
                    </a:lnTo>
                    <a:lnTo>
                      <a:pt x="88" y="53"/>
                    </a:lnTo>
                    <a:lnTo>
                      <a:pt x="56" y="12"/>
                    </a:lnTo>
                    <a:lnTo>
                      <a:pt x="0" y="18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83" name="Freeform 43"/>
              <p:cNvSpPr>
                <a:spLocks/>
              </p:cNvSpPr>
              <p:nvPr/>
            </p:nvSpPr>
            <p:spPr bwMode="auto">
              <a:xfrm>
                <a:off x="2980" y="748"/>
                <a:ext cx="141" cy="61"/>
              </a:xfrm>
              <a:custGeom>
                <a:avLst/>
                <a:gdLst>
                  <a:gd name="T0" fmla="*/ 0 w 141"/>
                  <a:gd name="T1" fmla="*/ 27 h 61"/>
                  <a:gd name="T2" fmla="*/ 24 w 141"/>
                  <a:gd name="T3" fmla="*/ 43 h 61"/>
                  <a:gd name="T4" fmla="*/ 80 w 141"/>
                  <a:gd name="T5" fmla="*/ 60 h 61"/>
                  <a:gd name="T6" fmla="*/ 140 w 141"/>
                  <a:gd name="T7" fmla="*/ 27 h 61"/>
                  <a:gd name="T8" fmla="*/ 104 w 141"/>
                  <a:gd name="T9" fmla="*/ 7 h 61"/>
                  <a:gd name="T10" fmla="*/ 65 w 141"/>
                  <a:gd name="T11" fmla="*/ 24 h 61"/>
                  <a:gd name="T12" fmla="*/ 24 w 141"/>
                  <a:gd name="T13" fmla="*/ 0 h 61"/>
                  <a:gd name="T14" fmla="*/ 0 w 141"/>
                  <a:gd name="T15" fmla="*/ 27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1" h="61">
                    <a:moveTo>
                      <a:pt x="0" y="27"/>
                    </a:moveTo>
                    <a:lnTo>
                      <a:pt x="24" y="43"/>
                    </a:lnTo>
                    <a:lnTo>
                      <a:pt x="80" y="60"/>
                    </a:lnTo>
                    <a:lnTo>
                      <a:pt x="140" y="27"/>
                    </a:lnTo>
                    <a:lnTo>
                      <a:pt x="104" y="7"/>
                    </a:lnTo>
                    <a:lnTo>
                      <a:pt x="65" y="24"/>
                    </a:lnTo>
                    <a:lnTo>
                      <a:pt x="24" y="0"/>
                    </a:lnTo>
                    <a:lnTo>
                      <a:pt x="0" y="27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84" name="Freeform 44"/>
              <p:cNvSpPr>
                <a:spLocks/>
              </p:cNvSpPr>
              <p:nvPr/>
            </p:nvSpPr>
            <p:spPr bwMode="auto">
              <a:xfrm>
                <a:off x="3020" y="849"/>
                <a:ext cx="65" cy="42"/>
              </a:xfrm>
              <a:custGeom>
                <a:avLst/>
                <a:gdLst>
                  <a:gd name="T0" fmla="*/ 0 w 65"/>
                  <a:gd name="T1" fmla="*/ 34 h 42"/>
                  <a:gd name="T2" fmla="*/ 5 w 65"/>
                  <a:gd name="T3" fmla="*/ 12 h 42"/>
                  <a:gd name="T4" fmla="*/ 33 w 65"/>
                  <a:gd name="T5" fmla="*/ 0 h 42"/>
                  <a:gd name="T6" fmla="*/ 64 w 65"/>
                  <a:gd name="T7" fmla="*/ 21 h 42"/>
                  <a:gd name="T8" fmla="*/ 27 w 65"/>
                  <a:gd name="T9" fmla="*/ 41 h 42"/>
                  <a:gd name="T10" fmla="*/ 0 w 65"/>
                  <a:gd name="T11" fmla="*/ 34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" h="42">
                    <a:moveTo>
                      <a:pt x="0" y="34"/>
                    </a:moveTo>
                    <a:lnTo>
                      <a:pt x="5" y="12"/>
                    </a:lnTo>
                    <a:lnTo>
                      <a:pt x="33" y="0"/>
                    </a:lnTo>
                    <a:lnTo>
                      <a:pt x="64" y="21"/>
                    </a:lnTo>
                    <a:lnTo>
                      <a:pt x="27" y="41"/>
                    </a:lnTo>
                    <a:lnTo>
                      <a:pt x="0" y="34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85" name="Freeform 45"/>
              <p:cNvSpPr>
                <a:spLocks/>
              </p:cNvSpPr>
              <p:nvPr/>
            </p:nvSpPr>
            <p:spPr bwMode="auto">
              <a:xfrm>
                <a:off x="3499" y="1058"/>
                <a:ext cx="97" cy="90"/>
              </a:xfrm>
              <a:custGeom>
                <a:avLst/>
                <a:gdLst>
                  <a:gd name="T0" fmla="*/ 0 w 97"/>
                  <a:gd name="T1" fmla="*/ 41 h 90"/>
                  <a:gd name="T2" fmla="*/ 39 w 97"/>
                  <a:gd name="T3" fmla="*/ 62 h 90"/>
                  <a:gd name="T4" fmla="*/ 36 w 97"/>
                  <a:gd name="T5" fmla="*/ 85 h 90"/>
                  <a:gd name="T6" fmla="*/ 96 w 97"/>
                  <a:gd name="T7" fmla="*/ 89 h 90"/>
                  <a:gd name="T8" fmla="*/ 62 w 97"/>
                  <a:gd name="T9" fmla="*/ 13 h 90"/>
                  <a:gd name="T10" fmla="*/ 26 w 97"/>
                  <a:gd name="T11" fmla="*/ 0 h 90"/>
                  <a:gd name="T12" fmla="*/ 0 w 97"/>
                  <a:gd name="T13" fmla="*/ 41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90">
                    <a:moveTo>
                      <a:pt x="0" y="41"/>
                    </a:moveTo>
                    <a:lnTo>
                      <a:pt x="39" y="62"/>
                    </a:lnTo>
                    <a:lnTo>
                      <a:pt x="36" y="85"/>
                    </a:lnTo>
                    <a:lnTo>
                      <a:pt x="96" y="89"/>
                    </a:lnTo>
                    <a:lnTo>
                      <a:pt x="62" y="13"/>
                    </a:lnTo>
                    <a:lnTo>
                      <a:pt x="26" y="0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86" name="Freeform 46"/>
              <p:cNvSpPr>
                <a:spLocks/>
              </p:cNvSpPr>
              <p:nvPr/>
            </p:nvSpPr>
            <p:spPr bwMode="auto">
              <a:xfrm>
                <a:off x="3532" y="904"/>
                <a:ext cx="229" cy="150"/>
              </a:xfrm>
              <a:custGeom>
                <a:avLst/>
                <a:gdLst>
                  <a:gd name="T0" fmla="*/ 0 w 229"/>
                  <a:gd name="T1" fmla="*/ 128 h 150"/>
                  <a:gd name="T2" fmla="*/ 48 w 229"/>
                  <a:gd name="T3" fmla="*/ 149 h 150"/>
                  <a:gd name="T4" fmla="*/ 107 w 229"/>
                  <a:gd name="T5" fmla="*/ 77 h 150"/>
                  <a:gd name="T6" fmla="*/ 228 w 229"/>
                  <a:gd name="T7" fmla="*/ 31 h 150"/>
                  <a:gd name="T8" fmla="*/ 217 w 229"/>
                  <a:gd name="T9" fmla="*/ 0 h 150"/>
                  <a:gd name="T10" fmla="*/ 115 w 229"/>
                  <a:gd name="T11" fmla="*/ 28 h 150"/>
                  <a:gd name="T12" fmla="*/ 31 w 229"/>
                  <a:gd name="T13" fmla="*/ 72 h 150"/>
                  <a:gd name="T14" fmla="*/ 0 w 229"/>
                  <a:gd name="T15" fmla="*/ 128 h 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9" h="150">
                    <a:moveTo>
                      <a:pt x="0" y="128"/>
                    </a:moveTo>
                    <a:lnTo>
                      <a:pt x="48" y="149"/>
                    </a:lnTo>
                    <a:lnTo>
                      <a:pt x="107" y="77"/>
                    </a:lnTo>
                    <a:lnTo>
                      <a:pt x="228" y="31"/>
                    </a:lnTo>
                    <a:lnTo>
                      <a:pt x="217" y="0"/>
                    </a:lnTo>
                    <a:lnTo>
                      <a:pt x="115" y="28"/>
                    </a:lnTo>
                    <a:lnTo>
                      <a:pt x="31" y="72"/>
                    </a:lnTo>
                    <a:lnTo>
                      <a:pt x="0" y="128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87" name="Freeform 47"/>
              <p:cNvSpPr>
                <a:spLocks/>
              </p:cNvSpPr>
              <p:nvPr/>
            </p:nvSpPr>
            <p:spPr bwMode="auto">
              <a:xfrm>
                <a:off x="2541" y="1632"/>
                <a:ext cx="72" cy="94"/>
              </a:xfrm>
              <a:custGeom>
                <a:avLst/>
                <a:gdLst>
                  <a:gd name="T0" fmla="*/ 6 w 72"/>
                  <a:gd name="T1" fmla="*/ 93 h 94"/>
                  <a:gd name="T2" fmla="*/ 59 w 72"/>
                  <a:gd name="T3" fmla="*/ 87 h 94"/>
                  <a:gd name="T4" fmla="*/ 71 w 72"/>
                  <a:gd name="T5" fmla="*/ 23 h 94"/>
                  <a:gd name="T6" fmla="*/ 44 w 72"/>
                  <a:gd name="T7" fmla="*/ 0 h 94"/>
                  <a:gd name="T8" fmla="*/ 0 w 72"/>
                  <a:gd name="T9" fmla="*/ 37 h 94"/>
                  <a:gd name="T10" fmla="*/ 18 w 72"/>
                  <a:gd name="T11" fmla="*/ 60 h 94"/>
                  <a:gd name="T12" fmla="*/ 6 w 72"/>
                  <a:gd name="T13" fmla="*/ 93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94">
                    <a:moveTo>
                      <a:pt x="6" y="93"/>
                    </a:moveTo>
                    <a:lnTo>
                      <a:pt x="59" y="87"/>
                    </a:lnTo>
                    <a:lnTo>
                      <a:pt x="71" y="23"/>
                    </a:lnTo>
                    <a:lnTo>
                      <a:pt x="44" y="0"/>
                    </a:lnTo>
                    <a:lnTo>
                      <a:pt x="0" y="37"/>
                    </a:lnTo>
                    <a:lnTo>
                      <a:pt x="18" y="60"/>
                    </a:lnTo>
                    <a:lnTo>
                      <a:pt x="6" y="93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88" name="Freeform 48"/>
              <p:cNvSpPr>
                <a:spLocks/>
              </p:cNvSpPr>
              <p:nvPr/>
            </p:nvSpPr>
            <p:spPr bwMode="auto">
              <a:xfrm>
                <a:off x="2604" y="1540"/>
                <a:ext cx="121" cy="237"/>
              </a:xfrm>
              <a:custGeom>
                <a:avLst/>
                <a:gdLst>
                  <a:gd name="T0" fmla="*/ 0 w 121"/>
                  <a:gd name="T1" fmla="*/ 53 h 237"/>
                  <a:gd name="T2" fmla="*/ 18 w 121"/>
                  <a:gd name="T3" fmla="*/ 0 h 237"/>
                  <a:gd name="T4" fmla="*/ 44 w 121"/>
                  <a:gd name="T5" fmla="*/ 0 h 237"/>
                  <a:gd name="T6" fmla="*/ 28 w 121"/>
                  <a:gd name="T7" fmla="*/ 28 h 237"/>
                  <a:gd name="T8" fmla="*/ 66 w 121"/>
                  <a:gd name="T9" fmla="*/ 33 h 237"/>
                  <a:gd name="T10" fmla="*/ 44 w 121"/>
                  <a:gd name="T11" fmla="*/ 74 h 237"/>
                  <a:gd name="T12" fmla="*/ 70 w 121"/>
                  <a:gd name="T13" fmla="*/ 85 h 237"/>
                  <a:gd name="T14" fmla="*/ 97 w 121"/>
                  <a:gd name="T15" fmla="*/ 135 h 237"/>
                  <a:gd name="T16" fmla="*/ 94 w 121"/>
                  <a:gd name="T17" fmla="*/ 160 h 237"/>
                  <a:gd name="T18" fmla="*/ 120 w 121"/>
                  <a:gd name="T19" fmla="*/ 164 h 237"/>
                  <a:gd name="T20" fmla="*/ 116 w 121"/>
                  <a:gd name="T21" fmla="*/ 205 h 237"/>
                  <a:gd name="T22" fmla="*/ 7 w 121"/>
                  <a:gd name="T23" fmla="*/ 236 h 237"/>
                  <a:gd name="T24" fmla="*/ 40 w 121"/>
                  <a:gd name="T25" fmla="*/ 200 h 237"/>
                  <a:gd name="T26" fmla="*/ 12 w 121"/>
                  <a:gd name="T27" fmla="*/ 185 h 237"/>
                  <a:gd name="T28" fmla="*/ 20 w 121"/>
                  <a:gd name="T29" fmla="*/ 160 h 237"/>
                  <a:gd name="T30" fmla="*/ 48 w 121"/>
                  <a:gd name="T31" fmla="*/ 144 h 237"/>
                  <a:gd name="T32" fmla="*/ 46 w 121"/>
                  <a:gd name="T33" fmla="*/ 103 h 237"/>
                  <a:gd name="T34" fmla="*/ 16 w 121"/>
                  <a:gd name="T35" fmla="*/ 109 h 237"/>
                  <a:gd name="T36" fmla="*/ 12 w 121"/>
                  <a:gd name="T37" fmla="*/ 56 h 237"/>
                  <a:gd name="T38" fmla="*/ 0 w 121"/>
                  <a:gd name="T39" fmla="*/ 53 h 23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1" h="237">
                    <a:moveTo>
                      <a:pt x="0" y="53"/>
                    </a:moveTo>
                    <a:lnTo>
                      <a:pt x="18" y="0"/>
                    </a:lnTo>
                    <a:lnTo>
                      <a:pt x="44" y="0"/>
                    </a:lnTo>
                    <a:lnTo>
                      <a:pt x="28" y="28"/>
                    </a:lnTo>
                    <a:lnTo>
                      <a:pt x="66" y="33"/>
                    </a:lnTo>
                    <a:lnTo>
                      <a:pt x="44" y="74"/>
                    </a:lnTo>
                    <a:lnTo>
                      <a:pt x="70" y="85"/>
                    </a:lnTo>
                    <a:lnTo>
                      <a:pt x="97" y="135"/>
                    </a:lnTo>
                    <a:lnTo>
                      <a:pt x="94" y="160"/>
                    </a:lnTo>
                    <a:lnTo>
                      <a:pt x="120" y="164"/>
                    </a:lnTo>
                    <a:lnTo>
                      <a:pt x="116" y="205"/>
                    </a:lnTo>
                    <a:lnTo>
                      <a:pt x="7" y="236"/>
                    </a:lnTo>
                    <a:lnTo>
                      <a:pt x="40" y="200"/>
                    </a:lnTo>
                    <a:lnTo>
                      <a:pt x="12" y="185"/>
                    </a:lnTo>
                    <a:lnTo>
                      <a:pt x="20" y="160"/>
                    </a:lnTo>
                    <a:lnTo>
                      <a:pt x="48" y="144"/>
                    </a:lnTo>
                    <a:lnTo>
                      <a:pt x="46" y="103"/>
                    </a:lnTo>
                    <a:lnTo>
                      <a:pt x="16" y="109"/>
                    </a:lnTo>
                    <a:lnTo>
                      <a:pt x="12" y="56"/>
                    </a:lnTo>
                    <a:lnTo>
                      <a:pt x="0" y="53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89" name="Freeform 49"/>
              <p:cNvSpPr>
                <a:spLocks/>
              </p:cNvSpPr>
              <p:nvPr/>
            </p:nvSpPr>
            <p:spPr bwMode="auto">
              <a:xfrm>
                <a:off x="2825" y="1992"/>
                <a:ext cx="25" cy="54"/>
              </a:xfrm>
              <a:custGeom>
                <a:avLst/>
                <a:gdLst>
                  <a:gd name="T0" fmla="*/ 0 w 25"/>
                  <a:gd name="T1" fmla="*/ 7 h 54"/>
                  <a:gd name="T2" fmla="*/ 4 w 25"/>
                  <a:gd name="T3" fmla="*/ 48 h 54"/>
                  <a:gd name="T4" fmla="*/ 13 w 25"/>
                  <a:gd name="T5" fmla="*/ 53 h 54"/>
                  <a:gd name="T6" fmla="*/ 24 w 25"/>
                  <a:gd name="T7" fmla="*/ 19 h 54"/>
                  <a:gd name="T8" fmla="*/ 14 w 25"/>
                  <a:gd name="T9" fmla="*/ 0 h 54"/>
                  <a:gd name="T10" fmla="*/ 0 w 25"/>
                  <a:gd name="T11" fmla="*/ 7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54">
                    <a:moveTo>
                      <a:pt x="0" y="7"/>
                    </a:moveTo>
                    <a:lnTo>
                      <a:pt x="4" y="48"/>
                    </a:lnTo>
                    <a:lnTo>
                      <a:pt x="13" y="53"/>
                    </a:lnTo>
                    <a:lnTo>
                      <a:pt x="24" y="19"/>
                    </a:lnTo>
                    <a:lnTo>
                      <a:pt x="14" y="0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90" name="Freeform 50"/>
              <p:cNvSpPr>
                <a:spLocks/>
              </p:cNvSpPr>
              <p:nvPr/>
            </p:nvSpPr>
            <p:spPr bwMode="auto">
              <a:xfrm>
                <a:off x="2891" y="2061"/>
                <a:ext cx="49" cy="38"/>
              </a:xfrm>
              <a:custGeom>
                <a:avLst/>
                <a:gdLst>
                  <a:gd name="T0" fmla="*/ 0 w 49"/>
                  <a:gd name="T1" fmla="*/ 10 h 38"/>
                  <a:gd name="T2" fmla="*/ 42 w 49"/>
                  <a:gd name="T3" fmla="*/ 37 h 38"/>
                  <a:gd name="T4" fmla="*/ 48 w 49"/>
                  <a:gd name="T5" fmla="*/ 0 h 38"/>
                  <a:gd name="T6" fmla="*/ 0 w 49"/>
                  <a:gd name="T7" fmla="*/ 10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38">
                    <a:moveTo>
                      <a:pt x="0" y="10"/>
                    </a:moveTo>
                    <a:lnTo>
                      <a:pt x="42" y="37"/>
                    </a:lnTo>
                    <a:lnTo>
                      <a:pt x="48" y="0"/>
                    </a:lnTo>
                    <a:lnTo>
                      <a:pt x="0" y="1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91" name="Freeform 51"/>
              <p:cNvSpPr>
                <a:spLocks/>
              </p:cNvSpPr>
              <p:nvPr/>
            </p:nvSpPr>
            <p:spPr bwMode="auto">
              <a:xfrm>
                <a:off x="2554" y="872"/>
                <a:ext cx="3111" cy="1963"/>
              </a:xfrm>
              <a:custGeom>
                <a:avLst/>
                <a:gdLst>
                  <a:gd name="T0" fmla="*/ 811 w 3111"/>
                  <a:gd name="T1" fmla="*/ 1664 h 1963"/>
                  <a:gd name="T2" fmla="*/ 1076 w 3111"/>
                  <a:gd name="T3" fmla="*/ 1536 h 1963"/>
                  <a:gd name="T4" fmla="*/ 898 w 3111"/>
                  <a:gd name="T5" fmla="*/ 1407 h 1963"/>
                  <a:gd name="T6" fmla="*/ 1181 w 3111"/>
                  <a:gd name="T7" fmla="*/ 1475 h 1963"/>
                  <a:gd name="T8" fmla="*/ 1350 w 3111"/>
                  <a:gd name="T9" fmla="*/ 1831 h 1963"/>
                  <a:gd name="T10" fmla="*/ 1571 w 3111"/>
                  <a:gd name="T11" fmla="*/ 1532 h 1963"/>
                  <a:gd name="T12" fmla="*/ 1709 w 3111"/>
                  <a:gd name="T13" fmla="*/ 1863 h 1963"/>
                  <a:gd name="T14" fmla="*/ 1713 w 3111"/>
                  <a:gd name="T15" fmla="*/ 1846 h 1963"/>
                  <a:gd name="T16" fmla="*/ 1847 w 3111"/>
                  <a:gd name="T17" fmla="*/ 1760 h 1963"/>
                  <a:gd name="T18" fmla="*/ 1905 w 3111"/>
                  <a:gd name="T19" fmla="*/ 1548 h 1963"/>
                  <a:gd name="T20" fmla="*/ 2029 w 3111"/>
                  <a:gd name="T21" fmla="*/ 1202 h 1963"/>
                  <a:gd name="T22" fmla="*/ 2101 w 3111"/>
                  <a:gd name="T23" fmla="*/ 1161 h 1963"/>
                  <a:gd name="T24" fmla="*/ 2200 w 3111"/>
                  <a:gd name="T25" fmla="*/ 1068 h 1963"/>
                  <a:gd name="T26" fmla="*/ 2253 w 3111"/>
                  <a:gd name="T27" fmla="*/ 776 h 1963"/>
                  <a:gd name="T28" fmla="*/ 2644 w 3111"/>
                  <a:gd name="T29" fmla="*/ 567 h 1963"/>
                  <a:gd name="T30" fmla="*/ 2589 w 3111"/>
                  <a:gd name="T31" fmla="*/ 879 h 1963"/>
                  <a:gd name="T32" fmla="*/ 2798 w 3111"/>
                  <a:gd name="T33" fmla="*/ 629 h 1963"/>
                  <a:gd name="T34" fmla="*/ 3069 w 3111"/>
                  <a:gd name="T35" fmla="*/ 486 h 1963"/>
                  <a:gd name="T36" fmla="*/ 2794 w 3111"/>
                  <a:gd name="T37" fmla="*/ 343 h 1963"/>
                  <a:gd name="T38" fmla="*/ 2473 w 3111"/>
                  <a:gd name="T39" fmla="*/ 220 h 1963"/>
                  <a:gd name="T40" fmla="*/ 2162 w 3111"/>
                  <a:gd name="T41" fmla="*/ 188 h 1963"/>
                  <a:gd name="T42" fmla="*/ 1801 w 3111"/>
                  <a:gd name="T43" fmla="*/ 184 h 1963"/>
                  <a:gd name="T44" fmla="*/ 1815 w 3111"/>
                  <a:gd name="T45" fmla="*/ 32 h 1963"/>
                  <a:gd name="T46" fmla="*/ 1496 w 3111"/>
                  <a:gd name="T47" fmla="*/ 156 h 1963"/>
                  <a:gd name="T48" fmla="*/ 1366 w 3111"/>
                  <a:gd name="T49" fmla="*/ 267 h 1963"/>
                  <a:gd name="T50" fmla="*/ 1284 w 3111"/>
                  <a:gd name="T51" fmla="*/ 381 h 1963"/>
                  <a:gd name="T52" fmla="*/ 1209 w 3111"/>
                  <a:gd name="T53" fmla="*/ 362 h 1963"/>
                  <a:gd name="T54" fmla="*/ 983 w 3111"/>
                  <a:gd name="T55" fmla="*/ 338 h 1963"/>
                  <a:gd name="T56" fmla="*/ 766 w 3111"/>
                  <a:gd name="T57" fmla="*/ 451 h 1963"/>
                  <a:gd name="T58" fmla="*/ 688 w 3111"/>
                  <a:gd name="T59" fmla="*/ 443 h 1963"/>
                  <a:gd name="T60" fmla="*/ 642 w 3111"/>
                  <a:gd name="T61" fmla="*/ 304 h 1963"/>
                  <a:gd name="T62" fmla="*/ 506 w 3111"/>
                  <a:gd name="T63" fmla="*/ 302 h 1963"/>
                  <a:gd name="T64" fmla="*/ 389 w 3111"/>
                  <a:gd name="T65" fmla="*/ 368 h 1963"/>
                  <a:gd name="T66" fmla="*/ 224 w 3111"/>
                  <a:gd name="T67" fmla="*/ 596 h 1963"/>
                  <a:gd name="T68" fmla="*/ 345 w 3111"/>
                  <a:gd name="T69" fmla="*/ 724 h 1963"/>
                  <a:gd name="T70" fmla="*/ 437 w 3111"/>
                  <a:gd name="T71" fmla="*/ 629 h 1963"/>
                  <a:gd name="T72" fmla="*/ 518 w 3111"/>
                  <a:gd name="T73" fmla="*/ 439 h 1963"/>
                  <a:gd name="T74" fmla="*/ 576 w 3111"/>
                  <a:gd name="T75" fmla="*/ 607 h 1963"/>
                  <a:gd name="T76" fmla="*/ 473 w 3111"/>
                  <a:gd name="T77" fmla="*/ 718 h 1963"/>
                  <a:gd name="T78" fmla="*/ 341 w 3111"/>
                  <a:gd name="T79" fmla="*/ 783 h 1963"/>
                  <a:gd name="T80" fmla="*/ 275 w 3111"/>
                  <a:gd name="T81" fmla="*/ 715 h 1963"/>
                  <a:gd name="T82" fmla="*/ 222 w 3111"/>
                  <a:gd name="T83" fmla="*/ 858 h 1963"/>
                  <a:gd name="T84" fmla="*/ 74 w 3111"/>
                  <a:gd name="T85" fmla="*/ 941 h 1963"/>
                  <a:gd name="T86" fmla="*/ 120 w 3111"/>
                  <a:gd name="T87" fmla="*/ 1069 h 1963"/>
                  <a:gd name="T88" fmla="*/ 33 w 3111"/>
                  <a:gd name="T89" fmla="*/ 1216 h 1963"/>
                  <a:gd name="T90" fmla="*/ 195 w 3111"/>
                  <a:gd name="T91" fmla="*/ 1108 h 1963"/>
                  <a:gd name="T92" fmla="*/ 283 w 3111"/>
                  <a:gd name="T93" fmla="*/ 1043 h 1963"/>
                  <a:gd name="T94" fmla="*/ 412 w 3111"/>
                  <a:gd name="T95" fmla="*/ 1172 h 1963"/>
                  <a:gd name="T96" fmla="*/ 337 w 3111"/>
                  <a:gd name="T97" fmla="*/ 1020 h 1963"/>
                  <a:gd name="T98" fmla="*/ 461 w 3111"/>
                  <a:gd name="T99" fmla="*/ 1157 h 1963"/>
                  <a:gd name="T100" fmla="*/ 504 w 3111"/>
                  <a:gd name="T101" fmla="*/ 1231 h 1963"/>
                  <a:gd name="T102" fmla="*/ 576 w 3111"/>
                  <a:gd name="T103" fmla="*/ 1126 h 1963"/>
                  <a:gd name="T104" fmla="*/ 643 w 3111"/>
                  <a:gd name="T105" fmla="*/ 985 h 1963"/>
                  <a:gd name="T106" fmla="*/ 716 w 3111"/>
                  <a:gd name="T107" fmla="*/ 1018 h 1963"/>
                  <a:gd name="T108" fmla="*/ 735 w 3111"/>
                  <a:gd name="T109" fmla="*/ 987 h 1963"/>
                  <a:gd name="T110" fmla="*/ 694 w 3111"/>
                  <a:gd name="T111" fmla="*/ 1099 h 1963"/>
                  <a:gd name="T112" fmla="*/ 569 w 3111"/>
                  <a:gd name="T113" fmla="*/ 1188 h 1963"/>
                  <a:gd name="T114" fmla="*/ 708 w 3111"/>
                  <a:gd name="T115" fmla="*/ 1223 h 19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111" h="1963">
                    <a:moveTo>
                      <a:pt x="648" y="1385"/>
                    </a:moveTo>
                    <a:lnTo>
                      <a:pt x="690" y="1390"/>
                    </a:lnTo>
                    <a:lnTo>
                      <a:pt x="743" y="1510"/>
                    </a:lnTo>
                    <a:lnTo>
                      <a:pt x="783" y="1599"/>
                    </a:lnTo>
                    <a:lnTo>
                      <a:pt x="811" y="1664"/>
                    </a:lnTo>
                    <a:lnTo>
                      <a:pt x="823" y="1739"/>
                    </a:lnTo>
                    <a:lnTo>
                      <a:pt x="902" y="1713"/>
                    </a:lnTo>
                    <a:lnTo>
                      <a:pt x="1001" y="1651"/>
                    </a:lnTo>
                    <a:lnTo>
                      <a:pt x="1045" y="1609"/>
                    </a:lnTo>
                    <a:lnTo>
                      <a:pt x="1076" y="1536"/>
                    </a:lnTo>
                    <a:lnTo>
                      <a:pt x="1018" y="1461"/>
                    </a:lnTo>
                    <a:lnTo>
                      <a:pt x="985" y="1502"/>
                    </a:lnTo>
                    <a:lnTo>
                      <a:pt x="960" y="1501"/>
                    </a:lnTo>
                    <a:lnTo>
                      <a:pt x="936" y="1488"/>
                    </a:lnTo>
                    <a:lnTo>
                      <a:pt x="898" y="1407"/>
                    </a:lnTo>
                    <a:lnTo>
                      <a:pt x="893" y="1378"/>
                    </a:lnTo>
                    <a:lnTo>
                      <a:pt x="925" y="1374"/>
                    </a:lnTo>
                    <a:lnTo>
                      <a:pt x="947" y="1422"/>
                    </a:lnTo>
                    <a:lnTo>
                      <a:pt x="1039" y="1469"/>
                    </a:lnTo>
                    <a:lnTo>
                      <a:pt x="1181" y="1475"/>
                    </a:lnTo>
                    <a:lnTo>
                      <a:pt x="1241" y="1574"/>
                    </a:lnTo>
                    <a:lnTo>
                      <a:pt x="1264" y="1565"/>
                    </a:lnTo>
                    <a:lnTo>
                      <a:pt x="1300" y="1680"/>
                    </a:lnTo>
                    <a:lnTo>
                      <a:pt x="1315" y="1746"/>
                    </a:lnTo>
                    <a:lnTo>
                      <a:pt x="1350" y="1831"/>
                    </a:lnTo>
                    <a:lnTo>
                      <a:pt x="1388" y="1788"/>
                    </a:lnTo>
                    <a:lnTo>
                      <a:pt x="1396" y="1678"/>
                    </a:lnTo>
                    <a:lnTo>
                      <a:pt x="1516" y="1545"/>
                    </a:lnTo>
                    <a:lnTo>
                      <a:pt x="1550" y="1552"/>
                    </a:lnTo>
                    <a:lnTo>
                      <a:pt x="1571" y="1532"/>
                    </a:lnTo>
                    <a:lnTo>
                      <a:pt x="1616" y="1623"/>
                    </a:lnTo>
                    <a:lnTo>
                      <a:pt x="1615" y="1670"/>
                    </a:lnTo>
                    <a:lnTo>
                      <a:pt x="1653" y="1643"/>
                    </a:lnTo>
                    <a:lnTo>
                      <a:pt x="1677" y="1828"/>
                    </a:lnTo>
                    <a:lnTo>
                      <a:pt x="1709" y="1863"/>
                    </a:lnTo>
                    <a:lnTo>
                      <a:pt x="1725" y="1934"/>
                    </a:lnTo>
                    <a:lnTo>
                      <a:pt x="1765" y="1962"/>
                    </a:lnTo>
                    <a:lnTo>
                      <a:pt x="1766" y="1962"/>
                    </a:lnTo>
                    <a:lnTo>
                      <a:pt x="1759" y="1893"/>
                    </a:lnTo>
                    <a:lnTo>
                      <a:pt x="1713" y="1846"/>
                    </a:lnTo>
                    <a:lnTo>
                      <a:pt x="1691" y="1788"/>
                    </a:lnTo>
                    <a:lnTo>
                      <a:pt x="1707" y="1720"/>
                    </a:lnTo>
                    <a:lnTo>
                      <a:pt x="1759" y="1780"/>
                    </a:lnTo>
                    <a:lnTo>
                      <a:pt x="1781" y="1821"/>
                    </a:lnTo>
                    <a:lnTo>
                      <a:pt x="1847" y="1760"/>
                    </a:lnTo>
                    <a:lnTo>
                      <a:pt x="1841" y="1685"/>
                    </a:lnTo>
                    <a:lnTo>
                      <a:pt x="1790" y="1614"/>
                    </a:lnTo>
                    <a:lnTo>
                      <a:pt x="1829" y="1557"/>
                    </a:lnTo>
                    <a:lnTo>
                      <a:pt x="1861" y="1584"/>
                    </a:lnTo>
                    <a:lnTo>
                      <a:pt x="1905" y="1548"/>
                    </a:lnTo>
                    <a:lnTo>
                      <a:pt x="1995" y="1490"/>
                    </a:lnTo>
                    <a:lnTo>
                      <a:pt x="2044" y="1340"/>
                    </a:lnTo>
                    <a:lnTo>
                      <a:pt x="2004" y="1269"/>
                    </a:lnTo>
                    <a:lnTo>
                      <a:pt x="2056" y="1213"/>
                    </a:lnTo>
                    <a:lnTo>
                      <a:pt x="2029" y="1202"/>
                    </a:lnTo>
                    <a:lnTo>
                      <a:pt x="2000" y="1216"/>
                    </a:lnTo>
                    <a:lnTo>
                      <a:pt x="1978" y="1188"/>
                    </a:lnTo>
                    <a:lnTo>
                      <a:pt x="2042" y="1126"/>
                    </a:lnTo>
                    <a:lnTo>
                      <a:pt x="2035" y="1181"/>
                    </a:lnTo>
                    <a:lnTo>
                      <a:pt x="2101" y="1161"/>
                    </a:lnTo>
                    <a:lnTo>
                      <a:pt x="2118" y="1202"/>
                    </a:lnTo>
                    <a:lnTo>
                      <a:pt x="2112" y="1281"/>
                    </a:lnTo>
                    <a:lnTo>
                      <a:pt x="2165" y="1242"/>
                    </a:lnTo>
                    <a:lnTo>
                      <a:pt x="2132" y="1155"/>
                    </a:lnTo>
                    <a:lnTo>
                      <a:pt x="2200" y="1068"/>
                    </a:lnTo>
                    <a:lnTo>
                      <a:pt x="2224" y="1088"/>
                    </a:lnTo>
                    <a:lnTo>
                      <a:pt x="2331" y="942"/>
                    </a:lnTo>
                    <a:lnTo>
                      <a:pt x="2351" y="846"/>
                    </a:lnTo>
                    <a:lnTo>
                      <a:pt x="2323" y="790"/>
                    </a:lnTo>
                    <a:lnTo>
                      <a:pt x="2253" y="776"/>
                    </a:lnTo>
                    <a:lnTo>
                      <a:pt x="2368" y="648"/>
                    </a:lnTo>
                    <a:lnTo>
                      <a:pt x="2463" y="647"/>
                    </a:lnTo>
                    <a:lnTo>
                      <a:pt x="2558" y="650"/>
                    </a:lnTo>
                    <a:lnTo>
                      <a:pt x="2595" y="574"/>
                    </a:lnTo>
                    <a:lnTo>
                      <a:pt x="2644" y="567"/>
                    </a:lnTo>
                    <a:lnTo>
                      <a:pt x="2640" y="608"/>
                    </a:lnTo>
                    <a:lnTo>
                      <a:pt x="2703" y="557"/>
                    </a:lnTo>
                    <a:lnTo>
                      <a:pt x="2589" y="689"/>
                    </a:lnTo>
                    <a:lnTo>
                      <a:pt x="2575" y="721"/>
                    </a:lnTo>
                    <a:lnTo>
                      <a:pt x="2589" y="879"/>
                    </a:lnTo>
                    <a:lnTo>
                      <a:pt x="2671" y="777"/>
                    </a:lnTo>
                    <a:lnTo>
                      <a:pt x="2668" y="681"/>
                    </a:lnTo>
                    <a:lnTo>
                      <a:pt x="2693" y="629"/>
                    </a:lnTo>
                    <a:lnTo>
                      <a:pt x="2766" y="607"/>
                    </a:lnTo>
                    <a:lnTo>
                      <a:pt x="2798" y="629"/>
                    </a:lnTo>
                    <a:lnTo>
                      <a:pt x="2906" y="549"/>
                    </a:lnTo>
                    <a:lnTo>
                      <a:pt x="2940" y="531"/>
                    </a:lnTo>
                    <a:lnTo>
                      <a:pt x="2927" y="483"/>
                    </a:lnTo>
                    <a:lnTo>
                      <a:pt x="2973" y="452"/>
                    </a:lnTo>
                    <a:lnTo>
                      <a:pt x="3069" y="486"/>
                    </a:lnTo>
                    <a:lnTo>
                      <a:pt x="3110" y="433"/>
                    </a:lnTo>
                    <a:lnTo>
                      <a:pt x="3022" y="381"/>
                    </a:lnTo>
                    <a:lnTo>
                      <a:pt x="2923" y="320"/>
                    </a:lnTo>
                    <a:lnTo>
                      <a:pt x="2804" y="298"/>
                    </a:lnTo>
                    <a:lnTo>
                      <a:pt x="2794" y="343"/>
                    </a:lnTo>
                    <a:lnTo>
                      <a:pt x="2744" y="319"/>
                    </a:lnTo>
                    <a:lnTo>
                      <a:pt x="2661" y="323"/>
                    </a:lnTo>
                    <a:lnTo>
                      <a:pt x="2620" y="267"/>
                    </a:lnTo>
                    <a:lnTo>
                      <a:pt x="2523" y="271"/>
                    </a:lnTo>
                    <a:lnTo>
                      <a:pt x="2473" y="220"/>
                    </a:lnTo>
                    <a:lnTo>
                      <a:pt x="2343" y="196"/>
                    </a:lnTo>
                    <a:lnTo>
                      <a:pt x="2295" y="257"/>
                    </a:lnTo>
                    <a:lnTo>
                      <a:pt x="2213" y="227"/>
                    </a:lnTo>
                    <a:lnTo>
                      <a:pt x="2192" y="276"/>
                    </a:lnTo>
                    <a:lnTo>
                      <a:pt x="2162" y="188"/>
                    </a:lnTo>
                    <a:lnTo>
                      <a:pt x="2068" y="160"/>
                    </a:lnTo>
                    <a:lnTo>
                      <a:pt x="2064" y="188"/>
                    </a:lnTo>
                    <a:lnTo>
                      <a:pt x="1949" y="163"/>
                    </a:lnTo>
                    <a:lnTo>
                      <a:pt x="1872" y="164"/>
                    </a:lnTo>
                    <a:lnTo>
                      <a:pt x="1801" y="184"/>
                    </a:lnTo>
                    <a:lnTo>
                      <a:pt x="1907" y="110"/>
                    </a:lnTo>
                    <a:lnTo>
                      <a:pt x="1918" y="77"/>
                    </a:lnTo>
                    <a:lnTo>
                      <a:pt x="1876" y="41"/>
                    </a:lnTo>
                    <a:lnTo>
                      <a:pt x="1798" y="53"/>
                    </a:lnTo>
                    <a:lnTo>
                      <a:pt x="1815" y="32"/>
                    </a:lnTo>
                    <a:lnTo>
                      <a:pt x="1767" y="0"/>
                    </a:lnTo>
                    <a:lnTo>
                      <a:pt x="1681" y="62"/>
                    </a:lnTo>
                    <a:lnTo>
                      <a:pt x="1601" y="77"/>
                    </a:lnTo>
                    <a:lnTo>
                      <a:pt x="1511" y="112"/>
                    </a:lnTo>
                    <a:lnTo>
                      <a:pt x="1496" y="156"/>
                    </a:lnTo>
                    <a:lnTo>
                      <a:pt x="1400" y="168"/>
                    </a:lnTo>
                    <a:lnTo>
                      <a:pt x="1407" y="213"/>
                    </a:lnTo>
                    <a:lnTo>
                      <a:pt x="1444" y="241"/>
                    </a:lnTo>
                    <a:lnTo>
                      <a:pt x="1366" y="215"/>
                    </a:lnTo>
                    <a:lnTo>
                      <a:pt x="1366" y="267"/>
                    </a:lnTo>
                    <a:lnTo>
                      <a:pt x="1326" y="254"/>
                    </a:lnTo>
                    <a:lnTo>
                      <a:pt x="1313" y="218"/>
                    </a:lnTo>
                    <a:lnTo>
                      <a:pt x="1282" y="244"/>
                    </a:lnTo>
                    <a:lnTo>
                      <a:pt x="1302" y="276"/>
                    </a:lnTo>
                    <a:lnTo>
                      <a:pt x="1284" y="381"/>
                    </a:lnTo>
                    <a:lnTo>
                      <a:pt x="1260" y="192"/>
                    </a:lnTo>
                    <a:lnTo>
                      <a:pt x="1225" y="192"/>
                    </a:lnTo>
                    <a:lnTo>
                      <a:pt x="1187" y="314"/>
                    </a:lnTo>
                    <a:lnTo>
                      <a:pt x="1222" y="342"/>
                    </a:lnTo>
                    <a:lnTo>
                      <a:pt x="1209" y="362"/>
                    </a:lnTo>
                    <a:lnTo>
                      <a:pt x="1145" y="317"/>
                    </a:lnTo>
                    <a:lnTo>
                      <a:pt x="1094" y="305"/>
                    </a:lnTo>
                    <a:lnTo>
                      <a:pt x="1094" y="338"/>
                    </a:lnTo>
                    <a:lnTo>
                      <a:pt x="997" y="364"/>
                    </a:lnTo>
                    <a:lnTo>
                      <a:pt x="983" y="338"/>
                    </a:lnTo>
                    <a:lnTo>
                      <a:pt x="893" y="386"/>
                    </a:lnTo>
                    <a:lnTo>
                      <a:pt x="832" y="360"/>
                    </a:lnTo>
                    <a:lnTo>
                      <a:pt x="833" y="443"/>
                    </a:lnTo>
                    <a:lnTo>
                      <a:pt x="805" y="419"/>
                    </a:lnTo>
                    <a:lnTo>
                      <a:pt x="766" y="451"/>
                    </a:lnTo>
                    <a:lnTo>
                      <a:pt x="783" y="485"/>
                    </a:lnTo>
                    <a:lnTo>
                      <a:pt x="717" y="478"/>
                    </a:lnTo>
                    <a:lnTo>
                      <a:pt x="731" y="511"/>
                    </a:lnTo>
                    <a:lnTo>
                      <a:pt x="685" y="485"/>
                    </a:lnTo>
                    <a:lnTo>
                      <a:pt x="688" y="443"/>
                    </a:lnTo>
                    <a:lnTo>
                      <a:pt x="643" y="402"/>
                    </a:lnTo>
                    <a:lnTo>
                      <a:pt x="751" y="434"/>
                    </a:lnTo>
                    <a:lnTo>
                      <a:pt x="784" y="382"/>
                    </a:lnTo>
                    <a:lnTo>
                      <a:pt x="703" y="329"/>
                    </a:lnTo>
                    <a:lnTo>
                      <a:pt x="642" y="304"/>
                    </a:lnTo>
                    <a:lnTo>
                      <a:pt x="592" y="295"/>
                    </a:lnTo>
                    <a:lnTo>
                      <a:pt x="627" y="287"/>
                    </a:lnTo>
                    <a:lnTo>
                      <a:pt x="576" y="260"/>
                    </a:lnTo>
                    <a:lnTo>
                      <a:pt x="534" y="265"/>
                    </a:lnTo>
                    <a:lnTo>
                      <a:pt x="506" y="302"/>
                    </a:lnTo>
                    <a:lnTo>
                      <a:pt x="481" y="290"/>
                    </a:lnTo>
                    <a:lnTo>
                      <a:pt x="449" y="327"/>
                    </a:lnTo>
                    <a:lnTo>
                      <a:pt x="429" y="319"/>
                    </a:lnTo>
                    <a:lnTo>
                      <a:pt x="420" y="345"/>
                    </a:lnTo>
                    <a:lnTo>
                      <a:pt x="389" y="368"/>
                    </a:lnTo>
                    <a:lnTo>
                      <a:pt x="338" y="465"/>
                    </a:lnTo>
                    <a:lnTo>
                      <a:pt x="297" y="506"/>
                    </a:lnTo>
                    <a:lnTo>
                      <a:pt x="225" y="560"/>
                    </a:lnTo>
                    <a:lnTo>
                      <a:pt x="263" y="579"/>
                    </a:lnTo>
                    <a:lnTo>
                      <a:pt x="224" y="596"/>
                    </a:lnTo>
                    <a:lnTo>
                      <a:pt x="233" y="668"/>
                    </a:lnTo>
                    <a:lnTo>
                      <a:pt x="271" y="678"/>
                    </a:lnTo>
                    <a:lnTo>
                      <a:pt x="310" y="629"/>
                    </a:lnTo>
                    <a:lnTo>
                      <a:pt x="328" y="701"/>
                    </a:lnTo>
                    <a:lnTo>
                      <a:pt x="345" y="724"/>
                    </a:lnTo>
                    <a:lnTo>
                      <a:pt x="344" y="757"/>
                    </a:lnTo>
                    <a:lnTo>
                      <a:pt x="392" y="736"/>
                    </a:lnTo>
                    <a:lnTo>
                      <a:pt x="407" y="670"/>
                    </a:lnTo>
                    <a:lnTo>
                      <a:pt x="396" y="664"/>
                    </a:lnTo>
                    <a:lnTo>
                      <a:pt x="437" y="629"/>
                    </a:lnTo>
                    <a:lnTo>
                      <a:pt x="414" y="607"/>
                    </a:lnTo>
                    <a:lnTo>
                      <a:pt x="414" y="549"/>
                    </a:lnTo>
                    <a:lnTo>
                      <a:pt x="481" y="487"/>
                    </a:lnTo>
                    <a:lnTo>
                      <a:pt x="485" y="447"/>
                    </a:lnTo>
                    <a:lnTo>
                      <a:pt x="518" y="439"/>
                    </a:lnTo>
                    <a:lnTo>
                      <a:pt x="542" y="472"/>
                    </a:lnTo>
                    <a:lnTo>
                      <a:pt x="473" y="540"/>
                    </a:lnTo>
                    <a:lnTo>
                      <a:pt x="476" y="606"/>
                    </a:lnTo>
                    <a:lnTo>
                      <a:pt x="502" y="629"/>
                    </a:lnTo>
                    <a:lnTo>
                      <a:pt x="576" y="607"/>
                    </a:lnTo>
                    <a:lnTo>
                      <a:pt x="616" y="628"/>
                    </a:lnTo>
                    <a:lnTo>
                      <a:pt x="511" y="646"/>
                    </a:lnTo>
                    <a:lnTo>
                      <a:pt x="519" y="715"/>
                    </a:lnTo>
                    <a:lnTo>
                      <a:pt x="495" y="690"/>
                    </a:lnTo>
                    <a:lnTo>
                      <a:pt x="473" y="718"/>
                    </a:lnTo>
                    <a:lnTo>
                      <a:pt x="472" y="758"/>
                    </a:lnTo>
                    <a:lnTo>
                      <a:pt x="450" y="783"/>
                    </a:lnTo>
                    <a:lnTo>
                      <a:pt x="414" y="775"/>
                    </a:lnTo>
                    <a:lnTo>
                      <a:pt x="364" y="803"/>
                    </a:lnTo>
                    <a:lnTo>
                      <a:pt x="341" y="783"/>
                    </a:lnTo>
                    <a:lnTo>
                      <a:pt x="315" y="786"/>
                    </a:lnTo>
                    <a:lnTo>
                      <a:pt x="292" y="772"/>
                    </a:lnTo>
                    <a:lnTo>
                      <a:pt x="313" y="733"/>
                    </a:lnTo>
                    <a:lnTo>
                      <a:pt x="307" y="692"/>
                    </a:lnTo>
                    <a:lnTo>
                      <a:pt x="275" y="715"/>
                    </a:lnTo>
                    <a:lnTo>
                      <a:pt x="271" y="752"/>
                    </a:lnTo>
                    <a:lnTo>
                      <a:pt x="279" y="814"/>
                    </a:lnTo>
                    <a:lnTo>
                      <a:pt x="266" y="805"/>
                    </a:lnTo>
                    <a:lnTo>
                      <a:pt x="231" y="817"/>
                    </a:lnTo>
                    <a:lnTo>
                      <a:pt x="222" y="858"/>
                    </a:lnTo>
                    <a:lnTo>
                      <a:pt x="173" y="879"/>
                    </a:lnTo>
                    <a:lnTo>
                      <a:pt x="155" y="916"/>
                    </a:lnTo>
                    <a:lnTo>
                      <a:pt x="118" y="909"/>
                    </a:lnTo>
                    <a:lnTo>
                      <a:pt x="124" y="938"/>
                    </a:lnTo>
                    <a:lnTo>
                      <a:pt x="74" y="941"/>
                    </a:lnTo>
                    <a:lnTo>
                      <a:pt x="79" y="959"/>
                    </a:lnTo>
                    <a:lnTo>
                      <a:pt x="120" y="972"/>
                    </a:lnTo>
                    <a:lnTo>
                      <a:pt x="115" y="985"/>
                    </a:lnTo>
                    <a:lnTo>
                      <a:pt x="136" y="1024"/>
                    </a:lnTo>
                    <a:lnTo>
                      <a:pt x="120" y="1069"/>
                    </a:lnTo>
                    <a:lnTo>
                      <a:pt x="20" y="1063"/>
                    </a:lnTo>
                    <a:lnTo>
                      <a:pt x="4" y="1077"/>
                    </a:lnTo>
                    <a:lnTo>
                      <a:pt x="0" y="1179"/>
                    </a:lnTo>
                    <a:lnTo>
                      <a:pt x="10" y="1218"/>
                    </a:lnTo>
                    <a:lnTo>
                      <a:pt x="33" y="1216"/>
                    </a:lnTo>
                    <a:lnTo>
                      <a:pt x="116" y="1224"/>
                    </a:lnTo>
                    <a:lnTo>
                      <a:pt x="149" y="1182"/>
                    </a:lnTo>
                    <a:lnTo>
                      <a:pt x="143" y="1164"/>
                    </a:lnTo>
                    <a:lnTo>
                      <a:pt x="159" y="1131"/>
                    </a:lnTo>
                    <a:lnTo>
                      <a:pt x="195" y="1108"/>
                    </a:lnTo>
                    <a:lnTo>
                      <a:pt x="195" y="1073"/>
                    </a:lnTo>
                    <a:lnTo>
                      <a:pt x="208" y="1066"/>
                    </a:lnTo>
                    <a:lnTo>
                      <a:pt x="242" y="1077"/>
                    </a:lnTo>
                    <a:lnTo>
                      <a:pt x="263" y="1059"/>
                    </a:lnTo>
                    <a:lnTo>
                      <a:pt x="283" y="1043"/>
                    </a:lnTo>
                    <a:lnTo>
                      <a:pt x="303" y="1055"/>
                    </a:lnTo>
                    <a:lnTo>
                      <a:pt x="319" y="1093"/>
                    </a:lnTo>
                    <a:lnTo>
                      <a:pt x="389" y="1147"/>
                    </a:lnTo>
                    <a:lnTo>
                      <a:pt x="396" y="1197"/>
                    </a:lnTo>
                    <a:lnTo>
                      <a:pt x="412" y="1172"/>
                    </a:lnTo>
                    <a:lnTo>
                      <a:pt x="407" y="1142"/>
                    </a:lnTo>
                    <a:lnTo>
                      <a:pt x="434" y="1147"/>
                    </a:lnTo>
                    <a:lnTo>
                      <a:pt x="375" y="1099"/>
                    </a:lnTo>
                    <a:lnTo>
                      <a:pt x="339" y="1050"/>
                    </a:lnTo>
                    <a:lnTo>
                      <a:pt x="337" y="1020"/>
                    </a:lnTo>
                    <a:lnTo>
                      <a:pt x="371" y="1022"/>
                    </a:lnTo>
                    <a:lnTo>
                      <a:pt x="395" y="1066"/>
                    </a:lnTo>
                    <a:lnTo>
                      <a:pt x="447" y="1105"/>
                    </a:lnTo>
                    <a:lnTo>
                      <a:pt x="447" y="1139"/>
                    </a:lnTo>
                    <a:lnTo>
                      <a:pt x="461" y="1157"/>
                    </a:lnTo>
                    <a:lnTo>
                      <a:pt x="474" y="1189"/>
                    </a:lnTo>
                    <a:lnTo>
                      <a:pt x="506" y="1195"/>
                    </a:lnTo>
                    <a:lnTo>
                      <a:pt x="473" y="1201"/>
                    </a:lnTo>
                    <a:lnTo>
                      <a:pt x="483" y="1224"/>
                    </a:lnTo>
                    <a:lnTo>
                      <a:pt x="504" y="1231"/>
                    </a:lnTo>
                    <a:lnTo>
                      <a:pt x="518" y="1193"/>
                    </a:lnTo>
                    <a:lnTo>
                      <a:pt x="496" y="1176"/>
                    </a:lnTo>
                    <a:lnTo>
                      <a:pt x="508" y="1168"/>
                    </a:lnTo>
                    <a:lnTo>
                      <a:pt x="498" y="1135"/>
                    </a:lnTo>
                    <a:lnTo>
                      <a:pt x="576" y="1126"/>
                    </a:lnTo>
                    <a:lnTo>
                      <a:pt x="574" y="1091"/>
                    </a:lnTo>
                    <a:lnTo>
                      <a:pt x="592" y="1060"/>
                    </a:lnTo>
                    <a:lnTo>
                      <a:pt x="607" y="1021"/>
                    </a:lnTo>
                    <a:lnTo>
                      <a:pt x="615" y="995"/>
                    </a:lnTo>
                    <a:lnTo>
                      <a:pt x="643" y="985"/>
                    </a:lnTo>
                    <a:lnTo>
                      <a:pt x="642" y="999"/>
                    </a:lnTo>
                    <a:lnTo>
                      <a:pt x="670" y="1002"/>
                    </a:lnTo>
                    <a:lnTo>
                      <a:pt x="653" y="1019"/>
                    </a:lnTo>
                    <a:lnTo>
                      <a:pt x="675" y="1042"/>
                    </a:lnTo>
                    <a:lnTo>
                      <a:pt x="716" y="1018"/>
                    </a:lnTo>
                    <a:lnTo>
                      <a:pt x="692" y="1022"/>
                    </a:lnTo>
                    <a:lnTo>
                      <a:pt x="691" y="1008"/>
                    </a:lnTo>
                    <a:lnTo>
                      <a:pt x="694" y="993"/>
                    </a:lnTo>
                    <a:lnTo>
                      <a:pt x="756" y="971"/>
                    </a:lnTo>
                    <a:lnTo>
                      <a:pt x="735" y="987"/>
                    </a:lnTo>
                    <a:lnTo>
                      <a:pt x="716" y="1024"/>
                    </a:lnTo>
                    <a:lnTo>
                      <a:pt x="790" y="1081"/>
                    </a:lnTo>
                    <a:lnTo>
                      <a:pt x="792" y="1112"/>
                    </a:lnTo>
                    <a:lnTo>
                      <a:pt x="740" y="1127"/>
                    </a:lnTo>
                    <a:lnTo>
                      <a:pt x="694" y="1099"/>
                    </a:lnTo>
                    <a:lnTo>
                      <a:pt x="631" y="1124"/>
                    </a:lnTo>
                    <a:lnTo>
                      <a:pt x="602" y="1120"/>
                    </a:lnTo>
                    <a:lnTo>
                      <a:pt x="611" y="1132"/>
                    </a:lnTo>
                    <a:lnTo>
                      <a:pt x="554" y="1150"/>
                    </a:lnTo>
                    <a:lnTo>
                      <a:pt x="569" y="1188"/>
                    </a:lnTo>
                    <a:lnTo>
                      <a:pt x="573" y="1228"/>
                    </a:lnTo>
                    <a:lnTo>
                      <a:pt x="611" y="1237"/>
                    </a:lnTo>
                    <a:lnTo>
                      <a:pt x="628" y="1223"/>
                    </a:lnTo>
                    <a:lnTo>
                      <a:pt x="658" y="1241"/>
                    </a:lnTo>
                    <a:lnTo>
                      <a:pt x="708" y="1223"/>
                    </a:lnTo>
                    <a:lnTo>
                      <a:pt x="706" y="1272"/>
                    </a:lnTo>
                    <a:lnTo>
                      <a:pt x="675" y="1348"/>
                    </a:lnTo>
                    <a:lnTo>
                      <a:pt x="623" y="1341"/>
                    </a:lnTo>
                    <a:lnTo>
                      <a:pt x="648" y="1385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92" name="Freeform 52"/>
              <p:cNvSpPr>
                <a:spLocks/>
              </p:cNvSpPr>
              <p:nvPr/>
            </p:nvSpPr>
            <p:spPr bwMode="auto">
              <a:xfrm>
                <a:off x="1563" y="606"/>
                <a:ext cx="946" cy="890"/>
              </a:xfrm>
              <a:custGeom>
                <a:avLst/>
                <a:gdLst>
                  <a:gd name="T0" fmla="*/ 5 w 946"/>
                  <a:gd name="T1" fmla="*/ 233 h 890"/>
                  <a:gd name="T2" fmla="*/ 105 w 946"/>
                  <a:gd name="T3" fmla="*/ 208 h 890"/>
                  <a:gd name="T4" fmla="*/ 109 w 946"/>
                  <a:gd name="T5" fmla="*/ 167 h 890"/>
                  <a:gd name="T6" fmla="*/ 137 w 946"/>
                  <a:gd name="T7" fmla="*/ 114 h 890"/>
                  <a:gd name="T8" fmla="*/ 174 w 946"/>
                  <a:gd name="T9" fmla="*/ 82 h 890"/>
                  <a:gd name="T10" fmla="*/ 200 w 946"/>
                  <a:gd name="T11" fmla="*/ 74 h 890"/>
                  <a:gd name="T12" fmla="*/ 302 w 946"/>
                  <a:gd name="T13" fmla="*/ 71 h 890"/>
                  <a:gd name="T14" fmla="*/ 340 w 946"/>
                  <a:gd name="T15" fmla="*/ 47 h 890"/>
                  <a:gd name="T16" fmla="*/ 491 w 946"/>
                  <a:gd name="T17" fmla="*/ 55 h 890"/>
                  <a:gd name="T18" fmla="*/ 453 w 946"/>
                  <a:gd name="T19" fmla="*/ 10 h 890"/>
                  <a:gd name="T20" fmla="*/ 539 w 946"/>
                  <a:gd name="T21" fmla="*/ 16 h 890"/>
                  <a:gd name="T22" fmla="*/ 689 w 946"/>
                  <a:gd name="T23" fmla="*/ 10 h 890"/>
                  <a:gd name="T24" fmla="*/ 794 w 946"/>
                  <a:gd name="T25" fmla="*/ 43 h 890"/>
                  <a:gd name="T26" fmla="*/ 606 w 946"/>
                  <a:gd name="T27" fmla="*/ 89 h 890"/>
                  <a:gd name="T28" fmla="*/ 704 w 946"/>
                  <a:gd name="T29" fmla="*/ 100 h 890"/>
                  <a:gd name="T30" fmla="*/ 784 w 946"/>
                  <a:gd name="T31" fmla="*/ 98 h 890"/>
                  <a:gd name="T32" fmla="*/ 817 w 946"/>
                  <a:gd name="T33" fmla="*/ 100 h 890"/>
                  <a:gd name="T34" fmla="*/ 899 w 946"/>
                  <a:gd name="T35" fmla="*/ 77 h 890"/>
                  <a:gd name="T36" fmla="*/ 903 w 946"/>
                  <a:gd name="T37" fmla="*/ 127 h 890"/>
                  <a:gd name="T38" fmla="*/ 883 w 946"/>
                  <a:gd name="T39" fmla="*/ 144 h 890"/>
                  <a:gd name="T40" fmla="*/ 838 w 946"/>
                  <a:gd name="T41" fmla="*/ 199 h 890"/>
                  <a:gd name="T42" fmla="*/ 835 w 946"/>
                  <a:gd name="T43" fmla="*/ 264 h 890"/>
                  <a:gd name="T44" fmla="*/ 851 w 946"/>
                  <a:gd name="T45" fmla="*/ 284 h 890"/>
                  <a:gd name="T46" fmla="*/ 825 w 946"/>
                  <a:gd name="T47" fmla="*/ 330 h 890"/>
                  <a:gd name="T48" fmla="*/ 791 w 946"/>
                  <a:gd name="T49" fmla="*/ 361 h 890"/>
                  <a:gd name="T50" fmla="*/ 838 w 946"/>
                  <a:gd name="T51" fmla="*/ 403 h 890"/>
                  <a:gd name="T52" fmla="*/ 819 w 946"/>
                  <a:gd name="T53" fmla="*/ 425 h 890"/>
                  <a:gd name="T54" fmla="*/ 758 w 946"/>
                  <a:gd name="T55" fmla="*/ 426 h 890"/>
                  <a:gd name="T56" fmla="*/ 738 w 946"/>
                  <a:gd name="T57" fmla="*/ 492 h 890"/>
                  <a:gd name="T58" fmla="*/ 797 w 946"/>
                  <a:gd name="T59" fmla="*/ 515 h 890"/>
                  <a:gd name="T60" fmla="*/ 750 w 946"/>
                  <a:gd name="T61" fmla="*/ 519 h 890"/>
                  <a:gd name="T62" fmla="*/ 696 w 946"/>
                  <a:gd name="T63" fmla="*/ 534 h 890"/>
                  <a:gd name="T64" fmla="*/ 690 w 946"/>
                  <a:gd name="T65" fmla="*/ 564 h 890"/>
                  <a:gd name="T66" fmla="*/ 725 w 946"/>
                  <a:gd name="T67" fmla="*/ 614 h 890"/>
                  <a:gd name="T68" fmla="*/ 618 w 946"/>
                  <a:gd name="T69" fmla="*/ 648 h 890"/>
                  <a:gd name="T70" fmla="*/ 546 w 946"/>
                  <a:gd name="T71" fmla="*/ 690 h 890"/>
                  <a:gd name="T72" fmla="*/ 510 w 946"/>
                  <a:gd name="T73" fmla="*/ 720 h 890"/>
                  <a:gd name="T74" fmla="*/ 500 w 946"/>
                  <a:gd name="T75" fmla="*/ 782 h 890"/>
                  <a:gd name="T76" fmla="*/ 480 w 946"/>
                  <a:gd name="T77" fmla="*/ 837 h 890"/>
                  <a:gd name="T78" fmla="*/ 435 w 946"/>
                  <a:gd name="T79" fmla="*/ 889 h 890"/>
                  <a:gd name="T80" fmla="*/ 364 w 946"/>
                  <a:gd name="T81" fmla="*/ 832 h 890"/>
                  <a:gd name="T82" fmla="*/ 305 w 946"/>
                  <a:gd name="T83" fmla="*/ 704 h 890"/>
                  <a:gd name="T84" fmla="*/ 312 w 946"/>
                  <a:gd name="T85" fmla="*/ 625 h 890"/>
                  <a:gd name="T86" fmla="*/ 351 w 946"/>
                  <a:gd name="T87" fmla="*/ 567 h 890"/>
                  <a:gd name="T88" fmla="*/ 287 w 946"/>
                  <a:gd name="T89" fmla="*/ 543 h 890"/>
                  <a:gd name="T90" fmla="*/ 310 w 946"/>
                  <a:gd name="T91" fmla="*/ 517 h 890"/>
                  <a:gd name="T92" fmla="*/ 295 w 946"/>
                  <a:gd name="T93" fmla="*/ 515 h 890"/>
                  <a:gd name="T94" fmla="*/ 271 w 946"/>
                  <a:gd name="T95" fmla="*/ 493 h 890"/>
                  <a:gd name="T96" fmla="*/ 251 w 946"/>
                  <a:gd name="T97" fmla="*/ 402 h 890"/>
                  <a:gd name="T98" fmla="*/ 188 w 946"/>
                  <a:gd name="T99" fmla="*/ 334 h 890"/>
                  <a:gd name="T100" fmla="*/ 52 w 946"/>
                  <a:gd name="T101" fmla="*/ 323 h 890"/>
                  <a:gd name="T102" fmla="*/ 23 w 946"/>
                  <a:gd name="T103" fmla="*/ 299 h 890"/>
                  <a:gd name="T104" fmla="*/ 56 w 946"/>
                  <a:gd name="T105" fmla="*/ 277 h 8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946" h="890">
                    <a:moveTo>
                      <a:pt x="0" y="248"/>
                    </a:moveTo>
                    <a:lnTo>
                      <a:pt x="5" y="233"/>
                    </a:lnTo>
                    <a:lnTo>
                      <a:pt x="65" y="208"/>
                    </a:lnTo>
                    <a:lnTo>
                      <a:pt x="105" y="208"/>
                    </a:lnTo>
                    <a:lnTo>
                      <a:pt x="137" y="153"/>
                    </a:lnTo>
                    <a:lnTo>
                      <a:pt x="109" y="167"/>
                    </a:lnTo>
                    <a:lnTo>
                      <a:pt x="82" y="153"/>
                    </a:lnTo>
                    <a:lnTo>
                      <a:pt x="137" y="114"/>
                    </a:lnTo>
                    <a:lnTo>
                      <a:pt x="177" y="111"/>
                    </a:lnTo>
                    <a:lnTo>
                      <a:pt x="174" y="82"/>
                    </a:lnTo>
                    <a:lnTo>
                      <a:pt x="238" y="102"/>
                    </a:lnTo>
                    <a:lnTo>
                      <a:pt x="200" y="74"/>
                    </a:lnTo>
                    <a:lnTo>
                      <a:pt x="273" y="55"/>
                    </a:lnTo>
                    <a:lnTo>
                      <a:pt x="302" y="71"/>
                    </a:lnTo>
                    <a:lnTo>
                      <a:pt x="354" y="77"/>
                    </a:lnTo>
                    <a:lnTo>
                      <a:pt x="340" y="47"/>
                    </a:lnTo>
                    <a:lnTo>
                      <a:pt x="429" y="84"/>
                    </a:lnTo>
                    <a:lnTo>
                      <a:pt x="491" y="55"/>
                    </a:lnTo>
                    <a:lnTo>
                      <a:pt x="415" y="16"/>
                    </a:lnTo>
                    <a:lnTo>
                      <a:pt x="453" y="10"/>
                    </a:lnTo>
                    <a:lnTo>
                      <a:pt x="518" y="35"/>
                    </a:lnTo>
                    <a:lnTo>
                      <a:pt x="539" y="16"/>
                    </a:lnTo>
                    <a:lnTo>
                      <a:pt x="530" y="0"/>
                    </a:lnTo>
                    <a:lnTo>
                      <a:pt x="689" y="10"/>
                    </a:lnTo>
                    <a:lnTo>
                      <a:pt x="750" y="30"/>
                    </a:lnTo>
                    <a:lnTo>
                      <a:pt x="794" y="43"/>
                    </a:lnTo>
                    <a:lnTo>
                      <a:pt x="624" y="65"/>
                    </a:lnTo>
                    <a:lnTo>
                      <a:pt x="606" y="89"/>
                    </a:lnTo>
                    <a:lnTo>
                      <a:pt x="729" y="82"/>
                    </a:lnTo>
                    <a:lnTo>
                      <a:pt x="704" y="100"/>
                    </a:lnTo>
                    <a:lnTo>
                      <a:pt x="780" y="71"/>
                    </a:lnTo>
                    <a:lnTo>
                      <a:pt x="784" y="98"/>
                    </a:lnTo>
                    <a:lnTo>
                      <a:pt x="748" y="144"/>
                    </a:lnTo>
                    <a:lnTo>
                      <a:pt x="817" y="100"/>
                    </a:lnTo>
                    <a:lnTo>
                      <a:pt x="863" y="82"/>
                    </a:lnTo>
                    <a:lnTo>
                      <a:pt x="899" y="77"/>
                    </a:lnTo>
                    <a:lnTo>
                      <a:pt x="945" y="93"/>
                    </a:lnTo>
                    <a:lnTo>
                      <a:pt x="903" y="127"/>
                    </a:lnTo>
                    <a:lnTo>
                      <a:pt x="800" y="141"/>
                    </a:lnTo>
                    <a:lnTo>
                      <a:pt x="883" y="144"/>
                    </a:lnTo>
                    <a:lnTo>
                      <a:pt x="817" y="163"/>
                    </a:lnTo>
                    <a:lnTo>
                      <a:pt x="838" y="199"/>
                    </a:lnTo>
                    <a:lnTo>
                      <a:pt x="805" y="222"/>
                    </a:lnTo>
                    <a:lnTo>
                      <a:pt x="835" y="264"/>
                    </a:lnTo>
                    <a:lnTo>
                      <a:pt x="816" y="279"/>
                    </a:lnTo>
                    <a:lnTo>
                      <a:pt x="851" y="284"/>
                    </a:lnTo>
                    <a:lnTo>
                      <a:pt x="812" y="306"/>
                    </a:lnTo>
                    <a:lnTo>
                      <a:pt x="825" y="330"/>
                    </a:lnTo>
                    <a:lnTo>
                      <a:pt x="831" y="373"/>
                    </a:lnTo>
                    <a:lnTo>
                      <a:pt x="791" y="361"/>
                    </a:lnTo>
                    <a:lnTo>
                      <a:pt x="807" y="394"/>
                    </a:lnTo>
                    <a:lnTo>
                      <a:pt x="838" y="403"/>
                    </a:lnTo>
                    <a:lnTo>
                      <a:pt x="785" y="408"/>
                    </a:lnTo>
                    <a:lnTo>
                      <a:pt x="819" y="425"/>
                    </a:lnTo>
                    <a:lnTo>
                      <a:pt x="786" y="447"/>
                    </a:lnTo>
                    <a:lnTo>
                      <a:pt x="758" y="426"/>
                    </a:lnTo>
                    <a:lnTo>
                      <a:pt x="716" y="446"/>
                    </a:lnTo>
                    <a:lnTo>
                      <a:pt x="738" y="492"/>
                    </a:lnTo>
                    <a:lnTo>
                      <a:pt x="751" y="480"/>
                    </a:lnTo>
                    <a:lnTo>
                      <a:pt x="797" y="515"/>
                    </a:lnTo>
                    <a:lnTo>
                      <a:pt x="798" y="552"/>
                    </a:lnTo>
                    <a:lnTo>
                      <a:pt x="750" y="519"/>
                    </a:lnTo>
                    <a:lnTo>
                      <a:pt x="705" y="500"/>
                    </a:lnTo>
                    <a:lnTo>
                      <a:pt x="696" y="534"/>
                    </a:lnTo>
                    <a:lnTo>
                      <a:pt x="722" y="556"/>
                    </a:lnTo>
                    <a:lnTo>
                      <a:pt x="690" y="564"/>
                    </a:lnTo>
                    <a:lnTo>
                      <a:pt x="787" y="570"/>
                    </a:lnTo>
                    <a:lnTo>
                      <a:pt x="725" y="614"/>
                    </a:lnTo>
                    <a:lnTo>
                      <a:pt x="664" y="633"/>
                    </a:lnTo>
                    <a:lnTo>
                      <a:pt x="618" y="648"/>
                    </a:lnTo>
                    <a:lnTo>
                      <a:pt x="594" y="692"/>
                    </a:lnTo>
                    <a:lnTo>
                      <a:pt x="546" y="690"/>
                    </a:lnTo>
                    <a:lnTo>
                      <a:pt x="538" y="718"/>
                    </a:lnTo>
                    <a:lnTo>
                      <a:pt x="510" y="720"/>
                    </a:lnTo>
                    <a:lnTo>
                      <a:pt x="494" y="738"/>
                    </a:lnTo>
                    <a:lnTo>
                      <a:pt x="500" y="782"/>
                    </a:lnTo>
                    <a:lnTo>
                      <a:pt x="469" y="812"/>
                    </a:lnTo>
                    <a:lnTo>
                      <a:pt x="480" y="837"/>
                    </a:lnTo>
                    <a:lnTo>
                      <a:pt x="464" y="889"/>
                    </a:lnTo>
                    <a:lnTo>
                      <a:pt x="435" y="889"/>
                    </a:lnTo>
                    <a:lnTo>
                      <a:pt x="395" y="861"/>
                    </a:lnTo>
                    <a:lnTo>
                      <a:pt x="364" y="832"/>
                    </a:lnTo>
                    <a:lnTo>
                      <a:pt x="327" y="762"/>
                    </a:lnTo>
                    <a:lnTo>
                      <a:pt x="305" y="704"/>
                    </a:lnTo>
                    <a:lnTo>
                      <a:pt x="297" y="662"/>
                    </a:lnTo>
                    <a:lnTo>
                      <a:pt x="312" y="625"/>
                    </a:lnTo>
                    <a:lnTo>
                      <a:pt x="343" y="591"/>
                    </a:lnTo>
                    <a:lnTo>
                      <a:pt x="351" y="567"/>
                    </a:lnTo>
                    <a:lnTo>
                      <a:pt x="320" y="564"/>
                    </a:lnTo>
                    <a:lnTo>
                      <a:pt x="287" y="543"/>
                    </a:lnTo>
                    <a:lnTo>
                      <a:pt x="347" y="543"/>
                    </a:lnTo>
                    <a:lnTo>
                      <a:pt x="310" y="517"/>
                    </a:lnTo>
                    <a:lnTo>
                      <a:pt x="328" y="508"/>
                    </a:lnTo>
                    <a:lnTo>
                      <a:pt x="295" y="515"/>
                    </a:lnTo>
                    <a:lnTo>
                      <a:pt x="273" y="517"/>
                    </a:lnTo>
                    <a:lnTo>
                      <a:pt x="271" y="493"/>
                    </a:lnTo>
                    <a:lnTo>
                      <a:pt x="287" y="462"/>
                    </a:lnTo>
                    <a:lnTo>
                      <a:pt x="251" y="402"/>
                    </a:lnTo>
                    <a:lnTo>
                      <a:pt x="223" y="350"/>
                    </a:lnTo>
                    <a:lnTo>
                      <a:pt x="188" y="334"/>
                    </a:lnTo>
                    <a:lnTo>
                      <a:pt x="120" y="340"/>
                    </a:lnTo>
                    <a:lnTo>
                      <a:pt x="52" y="323"/>
                    </a:lnTo>
                    <a:lnTo>
                      <a:pt x="74" y="311"/>
                    </a:lnTo>
                    <a:lnTo>
                      <a:pt x="23" y="299"/>
                    </a:lnTo>
                    <a:lnTo>
                      <a:pt x="112" y="271"/>
                    </a:lnTo>
                    <a:lnTo>
                      <a:pt x="56" y="277"/>
                    </a:lnTo>
                    <a:lnTo>
                      <a:pt x="0" y="248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93" name="Freeform 53"/>
              <p:cNvSpPr>
                <a:spLocks/>
              </p:cNvSpPr>
              <p:nvPr/>
            </p:nvSpPr>
            <p:spPr bwMode="auto">
              <a:xfrm>
                <a:off x="1206" y="1021"/>
                <a:ext cx="85" cy="72"/>
              </a:xfrm>
              <a:custGeom>
                <a:avLst/>
                <a:gdLst>
                  <a:gd name="T0" fmla="*/ 0 w 85"/>
                  <a:gd name="T1" fmla="*/ 50 h 72"/>
                  <a:gd name="T2" fmla="*/ 42 w 85"/>
                  <a:gd name="T3" fmla="*/ 71 h 72"/>
                  <a:gd name="T4" fmla="*/ 84 w 85"/>
                  <a:gd name="T5" fmla="*/ 7 h 72"/>
                  <a:gd name="T6" fmla="*/ 4 w 85"/>
                  <a:gd name="T7" fmla="*/ 0 h 72"/>
                  <a:gd name="T8" fmla="*/ 0 w 85"/>
                  <a:gd name="T9" fmla="*/ 5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72">
                    <a:moveTo>
                      <a:pt x="0" y="50"/>
                    </a:moveTo>
                    <a:lnTo>
                      <a:pt x="42" y="71"/>
                    </a:lnTo>
                    <a:lnTo>
                      <a:pt x="84" y="7"/>
                    </a:lnTo>
                    <a:lnTo>
                      <a:pt x="4" y="0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94" name="Freeform 54"/>
              <p:cNvSpPr>
                <a:spLocks/>
              </p:cNvSpPr>
              <p:nvPr/>
            </p:nvSpPr>
            <p:spPr bwMode="auto">
              <a:xfrm>
                <a:off x="1100" y="921"/>
                <a:ext cx="79" cy="61"/>
              </a:xfrm>
              <a:custGeom>
                <a:avLst/>
                <a:gdLst>
                  <a:gd name="T0" fmla="*/ 0 w 79"/>
                  <a:gd name="T1" fmla="*/ 42 h 61"/>
                  <a:gd name="T2" fmla="*/ 8 w 79"/>
                  <a:gd name="T3" fmla="*/ 4 h 61"/>
                  <a:gd name="T4" fmla="*/ 70 w 79"/>
                  <a:gd name="T5" fmla="*/ 0 h 61"/>
                  <a:gd name="T6" fmla="*/ 78 w 79"/>
                  <a:gd name="T7" fmla="*/ 46 h 61"/>
                  <a:gd name="T8" fmla="*/ 68 w 79"/>
                  <a:gd name="T9" fmla="*/ 60 h 61"/>
                  <a:gd name="T10" fmla="*/ 30 w 79"/>
                  <a:gd name="T11" fmla="*/ 59 h 61"/>
                  <a:gd name="T12" fmla="*/ 0 w 79"/>
                  <a:gd name="T13" fmla="*/ 42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61">
                    <a:moveTo>
                      <a:pt x="0" y="42"/>
                    </a:moveTo>
                    <a:lnTo>
                      <a:pt x="8" y="4"/>
                    </a:lnTo>
                    <a:lnTo>
                      <a:pt x="70" y="0"/>
                    </a:lnTo>
                    <a:lnTo>
                      <a:pt x="78" y="46"/>
                    </a:lnTo>
                    <a:lnTo>
                      <a:pt x="68" y="60"/>
                    </a:lnTo>
                    <a:lnTo>
                      <a:pt x="30" y="59"/>
                    </a:lnTo>
                    <a:lnTo>
                      <a:pt x="0" y="42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95" name="Freeform 55"/>
              <p:cNvSpPr>
                <a:spLocks/>
              </p:cNvSpPr>
              <p:nvPr/>
            </p:nvSpPr>
            <p:spPr bwMode="auto">
              <a:xfrm>
                <a:off x="1100" y="1021"/>
                <a:ext cx="94" cy="105"/>
              </a:xfrm>
              <a:custGeom>
                <a:avLst/>
                <a:gdLst>
                  <a:gd name="T0" fmla="*/ 0 w 94"/>
                  <a:gd name="T1" fmla="*/ 55 h 105"/>
                  <a:gd name="T2" fmla="*/ 36 w 94"/>
                  <a:gd name="T3" fmla="*/ 0 h 105"/>
                  <a:gd name="T4" fmla="*/ 81 w 94"/>
                  <a:gd name="T5" fmla="*/ 29 h 105"/>
                  <a:gd name="T6" fmla="*/ 64 w 94"/>
                  <a:gd name="T7" fmla="*/ 46 h 105"/>
                  <a:gd name="T8" fmla="*/ 90 w 94"/>
                  <a:gd name="T9" fmla="*/ 51 h 105"/>
                  <a:gd name="T10" fmla="*/ 93 w 94"/>
                  <a:gd name="T11" fmla="*/ 83 h 105"/>
                  <a:gd name="T12" fmla="*/ 54 w 94"/>
                  <a:gd name="T13" fmla="*/ 104 h 105"/>
                  <a:gd name="T14" fmla="*/ 0 w 94"/>
                  <a:gd name="T15" fmla="*/ 55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4" h="105">
                    <a:moveTo>
                      <a:pt x="0" y="55"/>
                    </a:moveTo>
                    <a:lnTo>
                      <a:pt x="36" y="0"/>
                    </a:lnTo>
                    <a:lnTo>
                      <a:pt x="81" y="29"/>
                    </a:lnTo>
                    <a:lnTo>
                      <a:pt x="64" y="46"/>
                    </a:lnTo>
                    <a:lnTo>
                      <a:pt x="90" y="51"/>
                    </a:lnTo>
                    <a:lnTo>
                      <a:pt x="93" y="83"/>
                    </a:lnTo>
                    <a:lnTo>
                      <a:pt x="54" y="104"/>
                    </a:lnTo>
                    <a:lnTo>
                      <a:pt x="0" y="55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96" name="Freeform 56"/>
              <p:cNvSpPr>
                <a:spLocks/>
              </p:cNvSpPr>
              <p:nvPr/>
            </p:nvSpPr>
            <p:spPr bwMode="auto">
              <a:xfrm>
                <a:off x="864" y="907"/>
                <a:ext cx="191" cy="100"/>
              </a:xfrm>
              <a:custGeom>
                <a:avLst/>
                <a:gdLst>
                  <a:gd name="T0" fmla="*/ 0 w 191"/>
                  <a:gd name="T1" fmla="*/ 64 h 100"/>
                  <a:gd name="T2" fmla="*/ 41 w 191"/>
                  <a:gd name="T3" fmla="*/ 16 h 100"/>
                  <a:gd name="T4" fmla="*/ 79 w 191"/>
                  <a:gd name="T5" fmla="*/ 28 h 100"/>
                  <a:gd name="T6" fmla="*/ 98 w 191"/>
                  <a:gd name="T7" fmla="*/ 54 h 100"/>
                  <a:gd name="T8" fmla="*/ 135 w 191"/>
                  <a:gd name="T9" fmla="*/ 56 h 100"/>
                  <a:gd name="T10" fmla="*/ 112 w 191"/>
                  <a:gd name="T11" fmla="*/ 18 h 100"/>
                  <a:gd name="T12" fmla="*/ 137 w 191"/>
                  <a:gd name="T13" fmla="*/ 0 h 100"/>
                  <a:gd name="T14" fmla="*/ 148 w 191"/>
                  <a:gd name="T15" fmla="*/ 24 h 100"/>
                  <a:gd name="T16" fmla="*/ 176 w 191"/>
                  <a:gd name="T17" fmla="*/ 34 h 100"/>
                  <a:gd name="T18" fmla="*/ 190 w 191"/>
                  <a:gd name="T19" fmla="*/ 51 h 100"/>
                  <a:gd name="T20" fmla="*/ 179 w 191"/>
                  <a:gd name="T21" fmla="*/ 73 h 100"/>
                  <a:gd name="T22" fmla="*/ 138 w 191"/>
                  <a:gd name="T23" fmla="*/ 71 h 100"/>
                  <a:gd name="T24" fmla="*/ 78 w 191"/>
                  <a:gd name="T25" fmla="*/ 99 h 100"/>
                  <a:gd name="T26" fmla="*/ 0 w 191"/>
                  <a:gd name="T27" fmla="*/ 64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1" h="100">
                    <a:moveTo>
                      <a:pt x="0" y="64"/>
                    </a:moveTo>
                    <a:lnTo>
                      <a:pt x="41" y="16"/>
                    </a:lnTo>
                    <a:lnTo>
                      <a:pt x="79" y="28"/>
                    </a:lnTo>
                    <a:lnTo>
                      <a:pt x="98" y="54"/>
                    </a:lnTo>
                    <a:lnTo>
                      <a:pt x="135" y="56"/>
                    </a:lnTo>
                    <a:lnTo>
                      <a:pt x="112" y="18"/>
                    </a:lnTo>
                    <a:lnTo>
                      <a:pt x="137" y="0"/>
                    </a:lnTo>
                    <a:lnTo>
                      <a:pt x="148" y="24"/>
                    </a:lnTo>
                    <a:lnTo>
                      <a:pt x="176" y="34"/>
                    </a:lnTo>
                    <a:lnTo>
                      <a:pt x="190" y="51"/>
                    </a:lnTo>
                    <a:lnTo>
                      <a:pt x="179" y="73"/>
                    </a:lnTo>
                    <a:lnTo>
                      <a:pt x="138" y="71"/>
                    </a:lnTo>
                    <a:lnTo>
                      <a:pt x="78" y="99"/>
                    </a:lnTo>
                    <a:lnTo>
                      <a:pt x="0" y="64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97" name="Freeform 57"/>
              <p:cNvSpPr>
                <a:spLocks/>
              </p:cNvSpPr>
              <p:nvPr/>
            </p:nvSpPr>
            <p:spPr bwMode="auto">
              <a:xfrm>
                <a:off x="783" y="876"/>
                <a:ext cx="113" cy="74"/>
              </a:xfrm>
              <a:custGeom>
                <a:avLst/>
                <a:gdLst>
                  <a:gd name="T0" fmla="*/ 0 w 113"/>
                  <a:gd name="T1" fmla="*/ 59 h 74"/>
                  <a:gd name="T2" fmla="*/ 38 w 113"/>
                  <a:gd name="T3" fmla="*/ 73 h 74"/>
                  <a:gd name="T4" fmla="*/ 77 w 113"/>
                  <a:gd name="T5" fmla="*/ 33 h 74"/>
                  <a:gd name="T6" fmla="*/ 81 w 113"/>
                  <a:gd name="T7" fmla="*/ 54 h 74"/>
                  <a:gd name="T8" fmla="*/ 106 w 113"/>
                  <a:gd name="T9" fmla="*/ 37 h 74"/>
                  <a:gd name="T10" fmla="*/ 112 w 113"/>
                  <a:gd name="T11" fmla="*/ 9 h 74"/>
                  <a:gd name="T12" fmla="*/ 98 w 113"/>
                  <a:gd name="T13" fmla="*/ 0 h 74"/>
                  <a:gd name="T14" fmla="*/ 55 w 113"/>
                  <a:gd name="T15" fmla="*/ 10 h 74"/>
                  <a:gd name="T16" fmla="*/ 0 w 113"/>
                  <a:gd name="T17" fmla="*/ 59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3" h="74">
                    <a:moveTo>
                      <a:pt x="0" y="59"/>
                    </a:moveTo>
                    <a:lnTo>
                      <a:pt x="38" y="73"/>
                    </a:lnTo>
                    <a:lnTo>
                      <a:pt x="77" y="33"/>
                    </a:lnTo>
                    <a:lnTo>
                      <a:pt x="81" y="54"/>
                    </a:lnTo>
                    <a:lnTo>
                      <a:pt x="106" y="37"/>
                    </a:lnTo>
                    <a:lnTo>
                      <a:pt x="112" y="9"/>
                    </a:lnTo>
                    <a:lnTo>
                      <a:pt x="98" y="0"/>
                    </a:lnTo>
                    <a:lnTo>
                      <a:pt x="55" y="10"/>
                    </a:lnTo>
                    <a:lnTo>
                      <a:pt x="0" y="59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98" name="Freeform 58"/>
              <p:cNvSpPr>
                <a:spLocks/>
              </p:cNvSpPr>
              <p:nvPr/>
            </p:nvSpPr>
            <p:spPr bwMode="auto">
              <a:xfrm>
                <a:off x="1054" y="803"/>
                <a:ext cx="99" cy="62"/>
              </a:xfrm>
              <a:custGeom>
                <a:avLst/>
                <a:gdLst>
                  <a:gd name="T0" fmla="*/ 0 w 99"/>
                  <a:gd name="T1" fmla="*/ 0 h 62"/>
                  <a:gd name="T2" fmla="*/ 8 w 99"/>
                  <a:gd name="T3" fmla="*/ 22 h 62"/>
                  <a:gd name="T4" fmla="*/ 8 w 99"/>
                  <a:gd name="T5" fmla="*/ 37 h 62"/>
                  <a:gd name="T6" fmla="*/ 98 w 99"/>
                  <a:gd name="T7" fmla="*/ 61 h 62"/>
                  <a:gd name="T8" fmla="*/ 91 w 99"/>
                  <a:gd name="T9" fmla="*/ 28 h 62"/>
                  <a:gd name="T10" fmla="*/ 50 w 99"/>
                  <a:gd name="T11" fmla="*/ 4 h 62"/>
                  <a:gd name="T12" fmla="*/ 34 w 99"/>
                  <a:gd name="T13" fmla="*/ 0 h 62"/>
                  <a:gd name="T14" fmla="*/ 0 w 99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9" h="62">
                    <a:moveTo>
                      <a:pt x="0" y="0"/>
                    </a:moveTo>
                    <a:lnTo>
                      <a:pt x="8" y="22"/>
                    </a:lnTo>
                    <a:lnTo>
                      <a:pt x="8" y="37"/>
                    </a:lnTo>
                    <a:lnTo>
                      <a:pt x="98" y="61"/>
                    </a:lnTo>
                    <a:lnTo>
                      <a:pt x="91" y="28"/>
                    </a:lnTo>
                    <a:lnTo>
                      <a:pt x="50" y="4"/>
                    </a:lnTo>
                    <a:lnTo>
                      <a:pt x="3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99" name="Freeform 59"/>
              <p:cNvSpPr>
                <a:spLocks/>
              </p:cNvSpPr>
              <p:nvPr/>
            </p:nvSpPr>
            <p:spPr bwMode="auto">
              <a:xfrm>
                <a:off x="1186" y="899"/>
                <a:ext cx="269" cy="102"/>
              </a:xfrm>
              <a:custGeom>
                <a:avLst/>
                <a:gdLst>
                  <a:gd name="T0" fmla="*/ 0 w 269"/>
                  <a:gd name="T1" fmla="*/ 14 h 102"/>
                  <a:gd name="T2" fmla="*/ 16 w 269"/>
                  <a:gd name="T3" fmla="*/ 0 h 102"/>
                  <a:gd name="T4" fmla="*/ 127 w 269"/>
                  <a:gd name="T5" fmla="*/ 42 h 102"/>
                  <a:gd name="T6" fmla="*/ 174 w 269"/>
                  <a:gd name="T7" fmla="*/ 69 h 102"/>
                  <a:gd name="T8" fmla="*/ 226 w 269"/>
                  <a:gd name="T9" fmla="*/ 50 h 102"/>
                  <a:gd name="T10" fmla="*/ 268 w 269"/>
                  <a:gd name="T11" fmla="*/ 72 h 102"/>
                  <a:gd name="T12" fmla="*/ 261 w 269"/>
                  <a:gd name="T13" fmla="*/ 101 h 102"/>
                  <a:gd name="T14" fmla="*/ 82 w 269"/>
                  <a:gd name="T15" fmla="*/ 101 h 102"/>
                  <a:gd name="T16" fmla="*/ 30 w 269"/>
                  <a:gd name="T17" fmla="*/ 36 h 102"/>
                  <a:gd name="T18" fmla="*/ 0 w 269"/>
                  <a:gd name="T19" fmla="*/ 14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9" h="102">
                    <a:moveTo>
                      <a:pt x="0" y="14"/>
                    </a:moveTo>
                    <a:lnTo>
                      <a:pt x="16" y="0"/>
                    </a:lnTo>
                    <a:lnTo>
                      <a:pt x="127" y="42"/>
                    </a:lnTo>
                    <a:lnTo>
                      <a:pt x="174" y="69"/>
                    </a:lnTo>
                    <a:lnTo>
                      <a:pt x="226" y="50"/>
                    </a:lnTo>
                    <a:lnTo>
                      <a:pt x="268" y="72"/>
                    </a:lnTo>
                    <a:lnTo>
                      <a:pt x="261" y="101"/>
                    </a:lnTo>
                    <a:lnTo>
                      <a:pt x="82" y="101"/>
                    </a:lnTo>
                    <a:lnTo>
                      <a:pt x="30" y="36"/>
                    </a:lnTo>
                    <a:lnTo>
                      <a:pt x="0" y="14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700" name="Freeform 60"/>
              <p:cNvSpPr>
                <a:spLocks/>
              </p:cNvSpPr>
              <p:nvPr/>
            </p:nvSpPr>
            <p:spPr bwMode="auto">
              <a:xfrm>
                <a:off x="1264" y="628"/>
                <a:ext cx="477" cy="311"/>
              </a:xfrm>
              <a:custGeom>
                <a:avLst/>
                <a:gdLst>
                  <a:gd name="T0" fmla="*/ 0 w 477"/>
                  <a:gd name="T1" fmla="*/ 66 h 311"/>
                  <a:gd name="T2" fmla="*/ 41 w 477"/>
                  <a:gd name="T3" fmla="*/ 66 h 311"/>
                  <a:gd name="T4" fmla="*/ 41 w 477"/>
                  <a:gd name="T5" fmla="*/ 104 h 311"/>
                  <a:gd name="T6" fmla="*/ 73 w 477"/>
                  <a:gd name="T7" fmla="*/ 118 h 311"/>
                  <a:gd name="T8" fmla="*/ 221 w 477"/>
                  <a:gd name="T9" fmla="*/ 76 h 311"/>
                  <a:gd name="T10" fmla="*/ 133 w 477"/>
                  <a:gd name="T11" fmla="*/ 129 h 311"/>
                  <a:gd name="T12" fmla="*/ 84 w 477"/>
                  <a:gd name="T13" fmla="*/ 129 h 311"/>
                  <a:gd name="T14" fmla="*/ 83 w 477"/>
                  <a:gd name="T15" fmla="*/ 149 h 311"/>
                  <a:gd name="T16" fmla="*/ 133 w 477"/>
                  <a:gd name="T17" fmla="*/ 186 h 311"/>
                  <a:gd name="T18" fmla="*/ 162 w 477"/>
                  <a:gd name="T19" fmla="*/ 189 h 311"/>
                  <a:gd name="T20" fmla="*/ 135 w 477"/>
                  <a:gd name="T21" fmla="*/ 200 h 311"/>
                  <a:gd name="T22" fmla="*/ 104 w 477"/>
                  <a:gd name="T23" fmla="*/ 192 h 311"/>
                  <a:gd name="T24" fmla="*/ 79 w 477"/>
                  <a:gd name="T25" fmla="*/ 200 h 311"/>
                  <a:gd name="T26" fmla="*/ 69 w 477"/>
                  <a:gd name="T27" fmla="*/ 228 h 311"/>
                  <a:gd name="T28" fmla="*/ 95 w 477"/>
                  <a:gd name="T29" fmla="*/ 234 h 311"/>
                  <a:gd name="T30" fmla="*/ 55 w 477"/>
                  <a:gd name="T31" fmla="*/ 241 h 311"/>
                  <a:gd name="T32" fmla="*/ 79 w 477"/>
                  <a:gd name="T33" fmla="*/ 268 h 311"/>
                  <a:gd name="T34" fmla="*/ 39 w 477"/>
                  <a:gd name="T35" fmla="*/ 282 h 311"/>
                  <a:gd name="T36" fmla="*/ 43 w 477"/>
                  <a:gd name="T37" fmla="*/ 300 h 311"/>
                  <a:gd name="T38" fmla="*/ 79 w 477"/>
                  <a:gd name="T39" fmla="*/ 292 h 311"/>
                  <a:gd name="T40" fmla="*/ 99 w 477"/>
                  <a:gd name="T41" fmla="*/ 307 h 311"/>
                  <a:gd name="T42" fmla="*/ 103 w 477"/>
                  <a:gd name="T43" fmla="*/ 295 h 311"/>
                  <a:gd name="T44" fmla="*/ 169 w 477"/>
                  <a:gd name="T45" fmla="*/ 310 h 311"/>
                  <a:gd name="T46" fmla="*/ 208 w 477"/>
                  <a:gd name="T47" fmla="*/ 296 h 311"/>
                  <a:gd name="T48" fmla="*/ 221 w 477"/>
                  <a:gd name="T49" fmla="*/ 248 h 311"/>
                  <a:gd name="T50" fmla="*/ 212 w 477"/>
                  <a:gd name="T51" fmla="*/ 234 h 311"/>
                  <a:gd name="T52" fmla="*/ 247 w 477"/>
                  <a:gd name="T53" fmla="*/ 234 h 311"/>
                  <a:gd name="T54" fmla="*/ 269 w 477"/>
                  <a:gd name="T55" fmla="*/ 206 h 311"/>
                  <a:gd name="T56" fmla="*/ 220 w 477"/>
                  <a:gd name="T57" fmla="*/ 192 h 311"/>
                  <a:gd name="T58" fmla="*/ 285 w 477"/>
                  <a:gd name="T59" fmla="*/ 166 h 311"/>
                  <a:gd name="T60" fmla="*/ 268 w 477"/>
                  <a:gd name="T61" fmla="*/ 151 h 311"/>
                  <a:gd name="T62" fmla="*/ 315 w 477"/>
                  <a:gd name="T63" fmla="*/ 157 h 311"/>
                  <a:gd name="T64" fmla="*/ 345 w 477"/>
                  <a:gd name="T65" fmla="*/ 128 h 311"/>
                  <a:gd name="T66" fmla="*/ 426 w 477"/>
                  <a:gd name="T67" fmla="*/ 77 h 311"/>
                  <a:gd name="T68" fmla="*/ 337 w 477"/>
                  <a:gd name="T69" fmla="*/ 94 h 311"/>
                  <a:gd name="T70" fmla="*/ 388 w 477"/>
                  <a:gd name="T71" fmla="*/ 74 h 311"/>
                  <a:gd name="T72" fmla="*/ 351 w 477"/>
                  <a:gd name="T73" fmla="*/ 64 h 311"/>
                  <a:gd name="T74" fmla="*/ 404 w 477"/>
                  <a:gd name="T75" fmla="*/ 66 h 311"/>
                  <a:gd name="T76" fmla="*/ 476 w 477"/>
                  <a:gd name="T77" fmla="*/ 40 h 311"/>
                  <a:gd name="T78" fmla="*/ 438 w 477"/>
                  <a:gd name="T79" fmla="*/ 8 h 311"/>
                  <a:gd name="T80" fmla="*/ 356 w 477"/>
                  <a:gd name="T81" fmla="*/ 19 h 311"/>
                  <a:gd name="T82" fmla="*/ 392 w 477"/>
                  <a:gd name="T83" fmla="*/ 4 h 311"/>
                  <a:gd name="T84" fmla="*/ 214 w 477"/>
                  <a:gd name="T85" fmla="*/ 0 h 311"/>
                  <a:gd name="T86" fmla="*/ 173 w 477"/>
                  <a:gd name="T87" fmla="*/ 4 h 311"/>
                  <a:gd name="T88" fmla="*/ 131 w 477"/>
                  <a:gd name="T89" fmla="*/ 29 h 311"/>
                  <a:gd name="T90" fmla="*/ 91 w 477"/>
                  <a:gd name="T91" fmla="*/ 27 h 311"/>
                  <a:gd name="T92" fmla="*/ 72 w 477"/>
                  <a:gd name="T93" fmla="*/ 42 h 311"/>
                  <a:gd name="T94" fmla="*/ 52 w 477"/>
                  <a:gd name="T95" fmla="*/ 45 h 311"/>
                  <a:gd name="T96" fmla="*/ 0 w 477"/>
                  <a:gd name="T97" fmla="*/ 66 h 31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77" h="311">
                    <a:moveTo>
                      <a:pt x="0" y="66"/>
                    </a:moveTo>
                    <a:lnTo>
                      <a:pt x="41" y="66"/>
                    </a:lnTo>
                    <a:lnTo>
                      <a:pt x="41" y="104"/>
                    </a:lnTo>
                    <a:lnTo>
                      <a:pt x="73" y="118"/>
                    </a:lnTo>
                    <a:lnTo>
                      <a:pt x="221" y="76"/>
                    </a:lnTo>
                    <a:lnTo>
                      <a:pt x="133" y="129"/>
                    </a:lnTo>
                    <a:lnTo>
                      <a:pt x="84" y="129"/>
                    </a:lnTo>
                    <a:lnTo>
                      <a:pt x="83" y="149"/>
                    </a:lnTo>
                    <a:lnTo>
                      <a:pt x="133" y="186"/>
                    </a:lnTo>
                    <a:lnTo>
                      <a:pt x="162" y="189"/>
                    </a:lnTo>
                    <a:lnTo>
                      <a:pt x="135" y="200"/>
                    </a:lnTo>
                    <a:lnTo>
                      <a:pt x="104" y="192"/>
                    </a:lnTo>
                    <a:lnTo>
                      <a:pt x="79" y="200"/>
                    </a:lnTo>
                    <a:lnTo>
                      <a:pt x="69" y="228"/>
                    </a:lnTo>
                    <a:lnTo>
                      <a:pt x="95" y="234"/>
                    </a:lnTo>
                    <a:lnTo>
                      <a:pt x="55" y="241"/>
                    </a:lnTo>
                    <a:lnTo>
                      <a:pt x="79" y="268"/>
                    </a:lnTo>
                    <a:lnTo>
                      <a:pt x="39" y="282"/>
                    </a:lnTo>
                    <a:lnTo>
                      <a:pt x="43" y="300"/>
                    </a:lnTo>
                    <a:lnTo>
                      <a:pt x="79" y="292"/>
                    </a:lnTo>
                    <a:lnTo>
                      <a:pt x="99" y="307"/>
                    </a:lnTo>
                    <a:lnTo>
                      <a:pt x="103" y="295"/>
                    </a:lnTo>
                    <a:lnTo>
                      <a:pt x="169" y="310"/>
                    </a:lnTo>
                    <a:lnTo>
                      <a:pt x="208" y="296"/>
                    </a:lnTo>
                    <a:lnTo>
                      <a:pt x="221" y="248"/>
                    </a:lnTo>
                    <a:lnTo>
                      <a:pt x="212" y="234"/>
                    </a:lnTo>
                    <a:lnTo>
                      <a:pt x="247" y="234"/>
                    </a:lnTo>
                    <a:lnTo>
                      <a:pt x="269" y="206"/>
                    </a:lnTo>
                    <a:lnTo>
                      <a:pt x="220" y="192"/>
                    </a:lnTo>
                    <a:lnTo>
                      <a:pt x="285" y="166"/>
                    </a:lnTo>
                    <a:lnTo>
                      <a:pt x="268" y="151"/>
                    </a:lnTo>
                    <a:lnTo>
                      <a:pt x="315" y="157"/>
                    </a:lnTo>
                    <a:lnTo>
                      <a:pt x="345" y="128"/>
                    </a:lnTo>
                    <a:lnTo>
                      <a:pt x="426" y="77"/>
                    </a:lnTo>
                    <a:lnTo>
                      <a:pt x="337" y="94"/>
                    </a:lnTo>
                    <a:lnTo>
                      <a:pt x="388" y="74"/>
                    </a:lnTo>
                    <a:lnTo>
                      <a:pt x="351" y="64"/>
                    </a:lnTo>
                    <a:lnTo>
                      <a:pt x="404" y="66"/>
                    </a:lnTo>
                    <a:lnTo>
                      <a:pt x="476" y="40"/>
                    </a:lnTo>
                    <a:lnTo>
                      <a:pt x="438" y="8"/>
                    </a:lnTo>
                    <a:lnTo>
                      <a:pt x="356" y="19"/>
                    </a:lnTo>
                    <a:lnTo>
                      <a:pt x="392" y="4"/>
                    </a:lnTo>
                    <a:lnTo>
                      <a:pt x="214" y="0"/>
                    </a:lnTo>
                    <a:lnTo>
                      <a:pt x="173" y="4"/>
                    </a:lnTo>
                    <a:lnTo>
                      <a:pt x="131" y="29"/>
                    </a:lnTo>
                    <a:lnTo>
                      <a:pt x="91" y="27"/>
                    </a:lnTo>
                    <a:lnTo>
                      <a:pt x="72" y="42"/>
                    </a:lnTo>
                    <a:lnTo>
                      <a:pt x="52" y="45"/>
                    </a:lnTo>
                    <a:lnTo>
                      <a:pt x="0" y="66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701" name="Freeform 61"/>
              <p:cNvSpPr>
                <a:spLocks/>
              </p:cNvSpPr>
              <p:nvPr/>
            </p:nvSpPr>
            <p:spPr bwMode="auto">
              <a:xfrm>
                <a:off x="1196" y="721"/>
                <a:ext cx="176" cy="136"/>
              </a:xfrm>
              <a:custGeom>
                <a:avLst/>
                <a:gdLst>
                  <a:gd name="T0" fmla="*/ 0 w 176"/>
                  <a:gd name="T1" fmla="*/ 34 h 136"/>
                  <a:gd name="T2" fmla="*/ 44 w 176"/>
                  <a:gd name="T3" fmla="*/ 27 h 136"/>
                  <a:gd name="T4" fmla="*/ 21 w 176"/>
                  <a:gd name="T5" fmla="*/ 7 h 136"/>
                  <a:gd name="T6" fmla="*/ 76 w 176"/>
                  <a:gd name="T7" fmla="*/ 0 h 136"/>
                  <a:gd name="T8" fmla="*/ 88 w 176"/>
                  <a:gd name="T9" fmla="*/ 27 h 136"/>
                  <a:gd name="T10" fmla="*/ 135 w 176"/>
                  <a:gd name="T11" fmla="*/ 34 h 136"/>
                  <a:gd name="T12" fmla="*/ 135 w 176"/>
                  <a:gd name="T13" fmla="*/ 68 h 136"/>
                  <a:gd name="T14" fmla="*/ 163 w 176"/>
                  <a:gd name="T15" fmla="*/ 68 h 136"/>
                  <a:gd name="T16" fmla="*/ 175 w 176"/>
                  <a:gd name="T17" fmla="*/ 85 h 136"/>
                  <a:gd name="T18" fmla="*/ 127 w 176"/>
                  <a:gd name="T19" fmla="*/ 92 h 136"/>
                  <a:gd name="T20" fmla="*/ 118 w 176"/>
                  <a:gd name="T21" fmla="*/ 135 h 136"/>
                  <a:gd name="T22" fmla="*/ 68 w 176"/>
                  <a:gd name="T23" fmla="*/ 132 h 136"/>
                  <a:gd name="T24" fmla="*/ 40 w 176"/>
                  <a:gd name="T25" fmla="*/ 96 h 136"/>
                  <a:gd name="T26" fmla="*/ 96 w 176"/>
                  <a:gd name="T27" fmla="*/ 82 h 136"/>
                  <a:gd name="T28" fmla="*/ 28 w 176"/>
                  <a:gd name="T29" fmla="*/ 85 h 136"/>
                  <a:gd name="T30" fmla="*/ 0 w 176"/>
                  <a:gd name="T31" fmla="*/ 34 h 1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6" h="136">
                    <a:moveTo>
                      <a:pt x="0" y="34"/>
                    </a:moveTo>
                    <a:lnTo>
                      <a:pt x="44" y="27"/>
                    </a:lnTo>
                    <a:lnTo>
                      <a:pt x="21" y="7"/>
                    </a:lnTo>
                    <a:lnTo>
                      <a:pt x="76" y="0"/>
                    </a:lnTo>
                    <a:lnTo>
                      <a:pt x="88" y="27"/>
                    </a:lnTo>
                    <a:lnTo>
                      <a:pt x="135" y="34"/>
                    </a:lnTo>
                    <a:lnTo>
                      <a:pt x="135" y="68"/>
                    </a:lnTo>
                    <a:lnTo>
                      <a:pt x="163" y="68"/>
                    </a:lnTo>
                    <a:lnTo>
                      <a:pt x="175" y="85"/>
                    </a:lnTo>
                    <a:lnTo>
                      <a:pt x="127" y="92"/>
                    </a:lnTo>
                    <a:lnTo>
                      <a:pt x="118" y="135"/>
                    </a:lnTo>
                    <a:lnTo>
                      <a:pt x="68" y="132"/>
                    </a:lnTo>
                    <a:lnTo>
                      <a:pt x="40" y="96"/>
                    </a:lnTo>
                    <a:lnTo>
                      <a:pt x="96" y="82"/>
                    </a:lnTo>
                    <a:lnTo>
                      <a:pt x="28" y="85"/>
                    </a:lnTo>
                    <a:lnTo>
                      <a:pt x="0" y="34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702" name="Freeform 62"/>
              <p:cNvSpPr>
                <a:spLocks/>
              </p:cNvSpPr>
              <p:nvPr/>
            </p:nvSpPr>
            <p:spPr bwMode="auto">
              <a:xfrm>
                <a:off x="1293" y="1031"/>
                <a:ext cx="448" cy="410"/>
              </a:xfrm>
              <a:custGeom>
                <a:avLst/>
                <a:gdLst>
                  <a:gd name="T0" fmla="*/ 0 w 448"/>
                  <a:gd name="T1" fmla="*/ 90 h 410"/>
                  <a:gd name="T2" fmla="*/ 3 w 448"/>
                  <a:gd name="T3" fmla="*/ 45 h 410"/>
                  <a:gd name="T4" fmla="*/ 52 w 448"/>
                  <a:gd name="T5" fmla="*/ 0 h 410"/>
                  <a:gd name="T6" fmla="*/ 79 w 448"/>
                  <a:gd name="T7" fmla="*/ 4 h 410"/>
                  <a:gd name="T8" fmla="*/ 56 w 448"/>
                  <a:gd name="T9" fmla="*/ 55 h 410"/>
                  <a:gd name="T10" fmla="*/ 76 w 448"/>
                  <a:gd name="T11" fmla="*/ 83 h 410"/>
                  <a:gd name="T12" fmla="*/ 82 w 448"/>
                  <a:gd name="T13" fmla="*/ 55 h 410"/>
                  <a:gd name="T14" fmla="*/ 99 w 448"/>
                  <a:gd name="T15" fmla="*/ 19 h 410"/>
                  <a:gd name="T16" fmla="*/ 133 w 448"/>
                  <a:gd name="T17" fmla="*/ 2 h 410"/>
                  <a:gd name="T18" fmla="*/ 142 w 448"/>
                  <a:gd name="T19" fmla="*/ 72 h 410"/>
                  <a:gd name="T20" fmla="*/ 192 w 448"/>
                  <a:gd name="T21" fmla="*/ 40 h 410"/>
                  <a:gd name="T22" fmla="*/ 230 w 448"/>
                  <a:gd name="T23" fmla="*/ 50 h 410"/>
                  <a:gd name="T24" fmla="*/ 246 w 448"/>
                  <a:gd name="T25" fmla="*/ 72 h 410"/>
                  <a:gd name="T26" fmla="*/ 262 w 448"/>
                  <a:gd name="T27" fmla="*/ 95 h 410"/>
                  <a:gd name="T28" fmla="*/ 274 w 448"/>
                  <a:gd name="T29" fmla="*/ 80 h 410"/>
                  <a:gd name="T30" fmla="*/ 303 w 448"/>
                  <a:gd name="T31" fmla="*/ 102 h 410"/>
                  <a:gd name="T32" fmla="*/ 306 w 448"/>
                  <a:gd name="T33" fmla="*/ 124 h 410"/>
                  <a:gd name="T34" fmla="*/ 342 w 448"/>
                  <a:gd name="T35" fmla="*/ 131 h 410"/>
                  <a:gd name="T36" fmla="*/ 357 w 448"/>
                  <a:gd name="T37" fmla="*/ 145 h 410"/>
                  <a:gd name="T38" fmla="*/ 331 w 448"/>
                  <a:gd name="T39" fmla="*/ 158 h 410"/>
                  <a:gd name="T40" fmla="*/ 367 w 448"/>
                  <a:gd name="T41" fmla="*/ 166 h 410"/>
                  <a:gd name="T42" fmla="*/ 339 w 448"/>
                  <a:gd name="T43" fmla="*/ 191 h 410"/>
                  <a:gd name="T44" fmla="*/ 375 w 448"/>
                  <a:gd name="T45" fmla="*/ 214 h 410"/>
                  <a:gd name="T46" fmla="*/ 392 w 448"/>
                  <a:gd name="T47" fmla="*/ 209 h 410"/>
                  <a:gd name="T48" fmla="*/ 447 w 448"/>
                  <a:gd name="T49" fmla="*/ 257 h 410"/>
                  <a:gd name="T50" fmla="*/ 415 w 448"/>
                  <a:gd name="T51" fmla="*/ 287 h 410"/>
                  <a:gd name="T52" fmla="*/ 413 w 448"/>
                  <a:gd name="T53" fmla="*/ 313 h 410"/>
                  <a:gd name="T54" fmla="*/ 361 w 448"/>
                  <a:gd name="T55" fmla="*/ 260 h 410"/>
                  <a:gd name="T56" fmla="*/ 342 w 448"/>
                  <a:gd name="T57" fmla="*/ 265 h 410"/>
                  <a:gd name="T58" fmla="*/ 365 w 448"/>
                  <a:gd name="T59" fmla="*/ 317 h 410"/>
                  <a:gd name="T60" fmla="*/ 392 w 448"/>
                  <a:gd name="T61" fmla="*/ 324 h 410"/>
                  <a:gd name="T62" fmla="*/ 393 w 448"/>
                  <a:gd name="T63" fmla="*/ 390 h 410"/>
                  <a:gd name="T64" fmla="*/ 330 w 448"/>
                  <a:gd name="T65" fmla="*/ 353 h 410"/>
                  <a:gd name="T66" fmla="*/ 375 w 448"/>
                  <a:gd name="T67" fmla="*/ 409 h 410"/>
                  <a:gd name="T68" fmla="*/ 293 w 448"/>
                  <a:gd name="T69" fmla="*/ 375 h 410"/>
                  <a:gd name="T70" fmla="*/ 240 w 448"/>
                  <a:gd name="T71" fmla="*/ 328 h 410"/>
                  <a:gd name="T72" fmla="*/ 206 w 448"/>
                  <a:gd name="T73" fmla="*/ 337 h 410"/>
                  <a:gd name="T74" fmla="*/ 198 w 448"/>
                  <a:gd name="T75" fmla="*/ 296 h 410"/>
                  <a:gd name="T76" fmla="*/ 257 w 448"/>
                  <a:gd name="T77" fmla="*/ 296 h 410"/>
                  <a:gd name="T78" fmla="*/ 243 w 448"/>
                  <a:gd name="T79" fmla="*/ 272 h 410"/>
                  <a:gd name="T80" fmla="*/ 276 w 448"/>
                  <a:gd name="T81" fmla="*/ 235 h 410"/>
                  <a:gd name="T82" fmla="*/ 253 w 448"/>
                  <a:gd name="T83" fmla="*/ 188 h 410"/>
                  <a:gd name="T84" fmla="*/ 208 w 448"/>
                  <a:gd name="T85" fmla="*/ 190 h 410"/>
                  <a:gd name="T86" fmla="*/ 206 w 448"/>
                  <a:gd name="T87" fmla="*/ 176 h 410"/>
                  <a:gd name="T88" fmla="*/ 222 w 448"/>
                  <a:gd name="T89" fmla="*/ 166 h 410"/>
                  <a:gd name="T90" fmla="*/ 194 w 448"/>
                  <a:gd name="T91" fmla="*/ 148 h 410"/>
                  <a:gd name="T92" fmla="*/ 168 w 448"/>
                  <a:gd name="T93" fmla="*/ 127 h 410"/>
                  <a:gd name="T94" fmla="*/ 174 w 448"/>
                  <a:gd name="T95" fmla="*/ 146 h 410"/>
                  <a:gd name="T96" fmla="*/ 142 w 448"/>
                  <a:gd name="T97" fmla="*/ 150 h 410"/>
                  <a:gd name="T98" fmla="*/ 28 w 448"/>
                  <a:gd name="T99" fmla="*/ 131 h 410"/>
                  <a:gd name="T100" fmla="*/ 8 w 448"/>
                  <a:gd name="T101" fmla="*/ 101 h 410"/>
                  <a:gd name="T102" fmla="*/ 44 w 448"/>
                  <a:gd name="T103" fmla="*/ 105 h 410"/>
                  <a:gd name="T104" fmla="*/ 0 w 448"/>
                  <a:gd name="T105" fmla="*/ 90 h 41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48" h="410">
                    <a:moveTo>
                      <a:pt x="0" y="90"/>
                    </a:moveTo>
                    <a:lnTo>
                      <a:pt x="3" y="45"/>
                    </a:lnTo>
                    <a:lnTo>
                      <a:pt x="52" y="0"/>
                    </a:lnTo>
                    <a:lnTo>
                      <a:pt x="79" y="4"/>
                    </a:lnTo>
                    <a:lnTo>
                      <a:pt x="56" y="55"/>
                    </a:lnTo>
                    <a:lnTo>
                      <a:pt x="76" y="83"/>
                    </a:lnTo>
                    <a:lnTo>
                      <a:pt x="82" y="55"/>
                    </a:lnTo>
                    <a:lnTo>
                      <a:pt x="99" y="19"/>
                    </a:lnTo>
                    <a:lnTo>
                      <a:pt x="133" y="2"/>
                    </a:lnTo>
                    <a:lnTo>
                      <a:pt x="142" y="72"/>
                    </a:lnTo>
                    <a:lnTo>
                      <a:pt x="192" y="40"/>
                    </a:lnTo>
                    <a:lnTo>
                      <a:pt x="230" y="50"/>
                    </a:lnTo>
                    <a:lnTo>
                      <a:pt x="246" y="72"/>
                    </a:lnTo>
                    <a:lnTo>
                      <a:pt x="262" y="95"/>
                    </a:lnTo>
                    <a:lnTo>
                      <a:pt x="274" y="80"/>
                    </a:lnTo>
                    <a:lnTo>
                      <a:pt x="303" y="102"/>
                    </a:lnTo>
                    <a:lnTo>
                      <a:pt x="306" y="124"/>
                    </a:lnTo>
                    <a:lnTo>
                      <a:pt x="342" y="131"/>
                    </a:lnTo>
                    <a:lnTo>
                      <a:pt x="357" y="145"/>
                    </a:lnTo>
                    <a:lnTo>
                      <a:pt x="331" y="158"/>
                    </a:lnTo>
                    <a:lnTo>
                      <a:pt x="367" y="166"/>
                    </a:lnTo>
                    <a:lnTo>
                      <a:pt x="339" y="191"/>
                    </a:lnTo>
                    <a:lnTo>
                      <a:pt x="375" y="214"/>
                    </a:lnTo>
                    <a:lnTo>
                      <a:pt x="392" y="209"/>
                    </a:lnTo>
                    <a:lnTo>
                      <a:pt x="447" y="257"/>
                    </a:lnTo>
                    <a:lnTo>
                      <a:pt x="415" y="287"/>
                    </a:lnTo>
                    <a:lnTo>
                      <a:pt x="413" y="313"/>
                    </a:lnTo>
                    <a:lnTo>
                      <a:pt x="361" y="260"/>
                    </a:lnTo>
                    <a:lnTo>
                      <a:pt x="342" y="265"/>
                    </a:lnTo>
                    <a:lnTo>
                      <a:pt x="365" y="317"/>
                    </a:lnTo>
                    <a:lnTo>
                      <a:pt x="392" y="324"/>
                    </a:lnTo>
                    <a:lnTo>
                      <a:pt x="393" y="390"/>
                    </a:lnTo>
                    <a:lnTo>
                      <a:pt x="330" y="353"/>
                    </a:lnTo>
                    <a:lnTo>
                      <a:pt x="375" y="409"/>
                    </a:lnTo>
                    <a:lnTo>
                      <a:pt x="293" y="375"/>
                    </a:lnTo>
                    <a:lnTo>
                      <a:pt x="240" y="328"/>
                    </a:lnTo>
                    <a:lnTo>
                      <a:pt x="206" y="337"/>
                    </a:lnTo>
                    <a:lnTo>
                      <a:pt x="198" y="296"/>
                    </a:lnTo>
                    <a:lnTo>
                      <a:pt x="257" y="296"/>
                    </a:lnTo>
                    <a:lnTo>
                      <a:pt x="243" y="272"/>
                    </a:lnTo>
                    <a:lnTo>
                      <a:pt x="276" y="235"/>
                    </a:lnTo>
                    <a:lnTo>
                      <a:pt x="253" y="188"/>
                    </a:lnTo>
                    <a:lnTo>
                      <a:pt x="208" y="190"/>
                    </a:lnTo>
                    <a:lnTo>
                      <a:pt x="206" y="176"/>
                    </a:lnTo>
                    <a:lnTo>
                      <a:pt x="222" y="166"/>
                    </a:lnTo>
                    <a:lnTo>
                      <a:pt x="194" y="148"/>
                    </a:lnTo>
                    <a:lnTo>
                      <a:pt x="168" y="127"/>
                    </a:lnTo>
                    <a:lnTo>
                      <a:pt x="174" y="146"/>
                    </a:lnTo>
                    <a:lnTo>
                      <a:pt x="142" y="150"/>
                    </a:lnTo>
                    <a:lnTo>
                      <a:pt x="28" y="131"/>
                    </a:lnTo>
                    <a:lnTo>
                      <a:pt x="8" y="101"/>
                    </a:lnTo>
                    <a:lnTo>
                      <a:pt x="44" y="105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27654" name="Rectangle 12"/>
            <p:cNvSpPr>
              <a:spLocks noChangeArrowheads="1"/>
            </p:cNvSpPr>
            <p:nvPr/>
          </p:nvSpPr>
          <p:spPr bwMode="gray">
            <a:xfrm>
              <a:off x="144" y="799"/>
              <a:ext cx="5594" cy="735"/>
            </a:xfrm>
            <a:prstGeom prst="rect">
              <a:avLst/>
            </a:prstGeom>
            <a:solidFill>
              <a:schemeClr val="bg1">
                <a:lumMod val="95000"/>
                <a:alpha val="46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118800" rIns="90000" bIns="46800"/>
            <a:lstStyle>
              <a:lvl1pPr eaLnBrk="0" hangingPunct="0">
                <a:lnSpc>
                  <a:spcPct val="110000"/>
                </a:lnSpc>
                <a:spcAft>
                  <a:spcPct val="30000"/>
                </a:spcAft>
                <a:defRPr sz="1600" b="1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10000"/>
                </a:lnSpc>
                <a:spcAft>
                  <a:spcPct val="30000"/>
                </a:spcAft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10000"/>
                </a:lnSpc>
                <a:spcAft>
                  <a:spcPct val="30000"/>
                </a:spcAft>
                <a:buFont typeface="LindeDaxPowerPoint" pitchFamily="34" charset="0"/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0"/>
                </a:spcAft>
              </a:pPr>
              <a:r>
                <a:rPr lang="en-GB" altLang="en-US" sz="1800" b="0" dirty="0" smtClean="0">
                  <a:solidFill>
                    <a:schemeClr val="tx1"/>
                  </a:solidFill>
                </a:rPr>
                <a:t>Step 1 : Survey of sales Professionals </a:t>
              </a:r>
              <a:r>
                <a:rPr lang="en-GB" altLang="en-US" sz="1200" b="0" dirty="0" smtClean="0">
                  <a:solidFill>
                    <a:schemeClr val="tx1"/>
                  </a:solidFill>
                </a:rPr>
                <a:t>(External to Company)  - </a:t>
              </a:r>
            </a:p>
            <a:p>
              <a:pPr eaLnBrk="1" hangingPunct="1">
                <a:spcAft>
                  <a:spcPct val="0"/>
                </a:spcAft>
              </a:pPr>
              <a:r>
                <a:rPr lang="en-GB" altLang="en-US" sz="1800" b="0" dirty="0" smtClean="0">
                  <a:solidFill>
                    <a:schemeClr val="tx1"/>
                  </a:solidFill>
                </a:rPr>
                <a:t>Global participation across many market sectors </a:t>
              </a:r>
              <a:r>
                <a:rPr lang="en-GB" altLang="en-US" sz="1200" b="0" dirty="0" smtClean="0">
                  <a:solidFill>
                    <a:schemeClr val="tx1"/>
                  </a:solidFill>
                </a:rPr>
                <a:t>( albeit small response rates (less than 200))</a:t>
              </a:r>
            </a:p>
            <a:p>
              <a:pPr eaLnBrk="1" hangingPunct="1">
                <a:spcAft>
                  <a:spcPct val="0"/>
                </a:spcAft>
              </a:pPr>
              <a:r>
                <a:rPr lang="en-GB" altLang="en-US" sz="1800" b="0" dirty="0" smtClean="0">
                  <a:solidFill>
                    <a:schemeClr val="tx1"/>
                  </a:solidFill>
                </a:rPr>
                <a:t>Outputs around priorities of the sales manager in building high performing sales team</a:t>
              </a:r>
              <a:endParaRPr lang="de-DE" altLang="en-US" sz="18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06" name="Rectangle 12"/>
          <p:cNvSpPr>
            <a:spLocks noChangeArrowheads="1"/>
          </p:cNvSpPr>
          <p:nvPr/>
        </p:nvSpPr>
        <p:spPr bwMode="gray">
          <a:xfrm>
            <a:off x="86567" y="5853292"/>
            <a:ext cx="8880475" cy="633072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118800" rIns="90000" bIns="46800"/>
          <a:lstStyle>
            <a:lvl1pPr eaLnBrk="0" hangingPunct="0">
              <a:lnSpc>
                <a:spcPct val="110000"/>
              </a:lnSpc>
              <a:spcAft>
                <a:spcPct val="30000"/>
              </a:spcAft>
              <a:defRPr sz="1600" b="1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30000"/>
              </a:spcAf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ct val="30000"/>
              </a:spcAft>
              <a:buFont typeface="LindeDaxPowerPoint" pitchFamily="34" charset="0"/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en-US" sz="1800" b="0" dirty="0" smtClean="0">
                <a:solidFill>
                  <a:schemeClr val="tx1"/>
                </a:solidFill>
              </a:rPr>
              <a:t>Step 2 : Qualitative Interviews with senior Linde sales Directors / VPs across 10 countries</a:t>
            </a:r>
            <a:endParaRPr lang="de-DE" altLang="en-US" sz="1800" b="0" dirty="0">
              <a:solidFill>
                <a:schemeClr val="tx1"/>
              </a:solidFill>
            </a:endParaRPr>
          </a:p>
        </p:txBody>
      </p:sp>
      <p:sp>
        <p:nvSpPr>
          <p:cNvPr id="107" name="Rectangle 5"/>
          <p:cNvSpPr>
            <a:spLocks noGrp="1" noChangeArrowheads="1"/>
          </p:cNvSpPr>
          <p:nvPr>
            <p:ph type="dt" sz="half" idx="4294967295"/>
            <p:custDataLst>
              <p:tags r:id="rId1"/>
            </p:custDataLst>
          </p:nvPr>
        </p:nvSpPr>
        <p:spPr bwMode="gray">
          <a:xfrm>
            <a:off x="323850" y="64531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GB" dirty="0" smtClean="0"/>
              <a:t>© Jeremy Noad 2014</a:t>
            </a:r>
          </a:p>
        </p:txBody>
      </p:sp>
    </p:spTree>
    <p:extLst>
      <p:ext uri="{BB962C8B-B14F-4D97-AF65-F5344CB8AC3E}">
        <p14:creationId xmlns:p14="http://schemas.microsoft.com/office/powerpoint/2010/main" val="32682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323850" y="6381750"/>
            <a:ext cx="6635750" cy="252413"/>
          </a:xfrm>
          <a:prstGeom prst="rect">
            <a:avLst/>
          </a:prstGeom>
        </p:spPr>
        <p:txBody>
          <a:bodyPr/>
          <a:lstStyle/>
          <a:p>
            <a:r>
              <a:rPr lang="en-GB" altLang="en-US" dirty="0"/>
              <a:t>   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47650"/>
            <a:ext cx="5778500" cy="1020763"/>
          </a:xfrm>
        </p:spPr>
        <p:txBody>
          <a:bodyPr/>
          <a:lstStyle/>
          <a:p>
            <a:r>
              <a:rPr lang="en-GB" altLang="en-US" dirty="0" smtClean="0"/>
              <a:t>The Focus Areas:</a:t>
            </a:r>
            <a:endParaRPr lang="en-GB" altLang="en-US" dirty="0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gray">
          <a:xfrm>
            <a:off x="323528" y="2132857"/>
            <a:ext cx="1944688" cy="504056"/>
          </a:xfrm>
          <a:prstGeom prst="rect">
            <a:avLst/>
          </a:prstGeom>
          <a:solidFill>
            <a:srgbClr val="6666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Role Clarity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gray">
          <a:xfrm>
            <a:off x="310084" y="3284984"/>
            <a:ext cx="1944688" cy="720725"/>
          </a:xfrm>
          <a:prstGeom prst="rect">
            <a:avLst/>
          </a:prstGeom>
          <a:solidFill>
            <a:srgbClr val="6666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Capability</a:t>
            </a:r>
            <a:endParaRPr lang="en-GB" altLang="en-US" dirty="0">
              <a:solidFill>
                <a:schemeClr val="bg1"/>
              </a:solidFill>
            </a:endParaRPr>
          </a:p>
          <a:p>
            <a:r>
              <a:rPr lang="en-GB" altLang="en-US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gray">
          <a:xfrm>
            <a:off x="310084" y="1268413"/>
            <a:ext cx="1944688" cy="720725"/>
          </a:xfrm>
          <a:prstGeom prst="rect">
            <a:avLst/>
          </a:prstGeom>
          <a:solidFill>
            <a:srgbClr val="6666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GB" altLang="en-US" dirty="0">
                <a:solidFill>
                  <a:schemeClr val="bg1"/>
                </a:solidFill>
              </a:rPr>
              <a:t>Sales </a:t>
            </a:r>
          </a:p>
          <a:p>
            <a:r>
              <a:rPr lang="en-GB" altLang="en-US" dirty="0">
                <a:solidFill>
                  <a:schemeClr val="bg1"/>
                </a:solidFill>
              </a:rPr>
              <a:t>Organisation </a:t>
            </a:r>
            <a:endParaRPr lang="en-GB" altLang="en-US" dirty="0" smtClean="0">
              <a:solidFill>
                <a:schemeClr val="bg1"/>
              </a:solidFill>
            </a:endParaRPr>
          </a:p>
          <a:p>
            <a:r>
              <a:rPr lang="en-GB" altLang="en-US" dirty="0" smtClean="0">
                <a:solidFill>
                  <a:schemeClr val="bg1"/>
                </a:solidFill>
              </a:rPr>
              <a:t>Design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gray">
          <a:xfrm>
            <a:off x="300584" y="4077072"/>
            <a:ext cx="1944688" cy="720725"/>
          </a:xfrm>
          <a:prstGeom prst="rect">
            <a:avLst/>
          </a:prstGeom>
          <a:solidFill>
            <a:srgbClr val="6666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GB" altLang="en-US" dirty="0">
                <a:solidFill>
                  <a:schemeClr val="bg1"/>
                </a:solidFill>
              </a:rPr>
              <a:t>Goal setting </a:t>
            </a:r>
          </a:p>
          <a:p>
            <a:r>
              <a:rPr lang="en-GB" altLang="en-US" dirty="0">
                <a:solidFill>
                  <a:schemeClr val="bg1"/>
                </a:solidFill>
              </a:rPr>
              <a:t>&amp; </a:t>
            </a:r>
            <a:r>
              <a:rPr lang="en-GB" altLang="en-US" dirty="0" smtClean="0">
                <a:solidFill>
                  <a:schemeClr val="bg1"/>
                </a:solidFill>
              </a:rPr>
              <a:t>Appraisals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gray">
          <a:xfrm>
            <a:off x="310084" y="5661248"/>
            <a:ext cx="1944688" cy="604093"/>
          </a:xfrm>
          <a:prstGeom prst="rect">
            <a:avLst/>
          </a:prstGeom>
          <a:solidFill>
            <a:srgbClr val="6666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GB" altLang="en-US" dirty="0">
                <a:solidFill>
                  <a:schemeClr val="bg1"/>
                </a:solidFill>
              </a:rPr>
              <a:t>Coaching</a:t>
            </a: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gray">
          <a:xfrm>
            <a:off x="300584" y="4869160"/>
            <a:ext cx="1944688" cy="720725"/>
          </a:xfrm>
          <a:prstGeom prst="rect">
            <a:avLst/>
          </a:prstGeom>
          <a:solidFill>
            <a:srgbClr val="6666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Pipeline </a:t>
            </a:r>
          </a:p>
          <a:p>
            <a:r>
              <a:rPr lang="en-GB" altLang="en-US" dirty="0" smtClean="0">
                <a:solidFill>
                  <a:schemeClr val="bg1"/>
                </a:solidFill>
              </a:rPr>
              <a:t>Management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60783" name="Rectangle 15"/>
          <p:cNvSpPr>
            <a:spLocks noChangeArrowheads="1"/>
          </p:cNvSpPr>
          <p:nvPr/>
        </p:nvSpPr>
        <p:spPr bwMode="gray">
          <a:xfrm>
            <a:off x="323528" y="2717008"/>
            <a:ext cx="1944688" cy="474662"/>
          </a:xfrm>
          <a:prstGeom prst="rect">
            <a:avLst/>
          </a:prstGeom>
          <a:solidFill>
            <a:srgbClr val="6666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Hire Right</a:t>
            </a:r>
            <a:endParaRPr lang="en-GB" altLang="en-US" dirty="0">
              <a:solidFill>
                <a:schemeClr val="bg1"/>
              </a:solidFill>
            </a:endParaRPr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2987824" y="2636913"/>
            <a:ext cx="2016125" cy="2016125"/>
            <a:chOff x="930" y="1774"/>
            <a:chExt cx="1270" cy="1270"/>
          </a:xfrm>
        </p:grpSpPr>
        <p:sp>
          <p:nvSpPr>
            <p:cNvPr id="18" name="Oval 11"/>
            <p:cNvSpPr>
              <a:spLocks noChangeArrowheads="1"/>
            </p:cNvSpPr>
            <p:nvPr/>
          </p:nvSpPr>
          <p:spPr bwMode="gray">
            <a:xfrm>
              <a:off x="930" y="1774"/>
              <a:ext cx="1270" cy="1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lnSpc>
                  <a:spcPct val="110000"/>
                </a:lnSpc>
                <a:spcAft>
                  <a:spcPct val="30000"/>
                </a:spcAft>
                <a:defRPr sz="1600" b="1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10000"/>
                </a:lnSpc>
                <a:spcAft>
                  <a:spcPct val="30000"/>
                </a:spcAft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10000"/>
                </a:lnSpc>
                <a:spcAft>
                  <a:spcPct val="30000"/>
                </a:spcAft>
                <a:buFont typeface="LindeDaxPowerPoint" pitchFamily="34" charset="0"/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</a:pPr>
              <a:endParaRPr lang="en-GB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gray">
            <a:xfrm>
              <a:off x="1021" y="1866"/>
              <a:ext cx="1088" cy="1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lnSpc>
                  <a:spcPct val="110000"/>
                </a:lnSpc>
                <a:spcAft>
                  <a:spcPct val="30000"/>
                </a:spcAft>
                <a:defRPr sz="1600" b="1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10000"/>
                </a:lnSpc>
                <a:spcAft>
                  <a:spcPct val="30000"/>
                </a:spcAft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10000"/>
                </a:lnSpc>
                <a:spcAft>
                  <a:spcPct val="30000"/>
                </a:spcAft>
                <a:buFont typeface="LindeDaxPowerPoint" pitchFamily="34" charset="0"/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</a:pPr>
              <a:r>
                <a:rPr lang="en-GB" altLang="en-US" sz="2000" dirty="0" smtClean="0">
                  <a:solidFill>
                    <a:schemeClr val="tx1"/>
                  </a:solidFill>
                </a:rPr>
                <a:t>Understand</a:t>
              </a:r>
            </a:p>
            <a:p>
              <a:pPr algn="ctr" eaLnBrk="1" hangingPunct="1">
                <a:spcAft>
                  <a:spcPct val="0"/>
                </a:spcAft>
              </a:pPr>
              <a:r>
                <a:rPr lang="en-GB" altLang="en-US" sz="2000" dirty="0" smtClean="0">
                  <a:solidFill>
                    <a:schemeClr val="tx1"/>
                  </a:solidFill>
                </a:rPr>
                <a:t>Current </a:t>
              </a:r>
            </a:p>
            <a:p>
              <a:pPr algn="ctr" eaLnBrk="1" hangingPunct="1">
                <a:spcAft>
                  <a:spcPct val="0"/>
                </a:spcAft>
              </a:pPr>
              <a:r>
                <a:rPr lang="en-GB" altLang="en-US" sz="2000" dirty="0" smtClean="0">
                  <a:solidFill>
                    <a:schemeClr val="tx1"/>
                  </a:solidFill>
                </a:rPr>
                <a:t>situation</a:t>
              </a:r>
              <a:endParaRPr lang="en-GB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5580112" y="1330327"/>
            <a:ext cx="2016125" cy="2016125"/>
            <a:chOff x="3980" y="935"/>
            <a:chExt cx="1270" cy="1270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gray">
            <a:xfrm>
              <a:off x="3980" y="935"/>
              <a:ext cx="1270" cy="12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lnSpc>
                  <a:spcPct val="110000"/>
                </a:lnSpc>
                <a:spcAft>
                  <a:spcPct val="30000"/>
                </a:spcAft>
                <a:defRPr sz="1600" b="1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10000"/>
                </a:lnSpc>
                <a:spcAft>
                  <a:spcPct val="30000"/>
                </a:spcAft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10000"/>
                </a:lnSpc>
                <a:spcAft>
                  <a:spcPct val="30000"/>
                </a:spcAft>
                <a:buFont typeface="LindeDaxPowerPoint" pitchFamily="34" charset="0"/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</a:pPr>
              <a:endParaRPr lang="en-GB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9"/>
            <p:cNvSpPr>
              <a:spLocks noChangeArrowheads="1"/>
            </p:cNvSpPr>
            <p:nvPr/>
          </p:nvSpPr>
          <p:spPr bwMode="gray">
            <a:xfrm>
              <a:off x="4071" y="1026"/>
              <a:ext cx="1088" cy="1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lnSpc>
                  <a:spcPct val="110000"/>
                </a:lnSpc>
                <a:spcAft>
                  <a:spcPct val="30000"/>
                </a:spcAft>
                <a:defRPr sz="1600" b="1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10000"/>
                </a:lnSpc>
                <a:spcAft>
                  <a:spcPct val="30000"/>
                </a:spcAft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10000"/>
                </a:lnSpc>
                <a:spcAft>
                  <a:spcPct val="30000"/>
                </a:spcAft>
                <a:buFont typeface="LindeDaxPowerPoint" pitchFamily="34" charset="0"/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</a:pPr>
              <a:r>
                <a:rPr lang="en-GB" altLang="en-US" sz="2000" dirty="0" smtClean="0">
                  <a:solidFill>
                    <a:schemeClr val="tx1"/>
                  </a:solidFill>
                </a:rPr>
                <a:t>Tool to analyse</a:t>
              </a:r>
            </a:p>
            <a:p>
              <a:pPr algn="ctr" eaLnBrk="1" hangingPunct="1">
                <a:spcAft>
                  <a:spcPct val="0"/>
                </a:spcAft>
              </a:pPr>
              <a:r>
                <a:rPr lang="en-GB" altLang="en-US" sz="2000" dirty="0" smtClean="0">
                  <a:solidFill>
                    <a:schemeClr val="tx1"/>
                  </a:solidFill>
                </a:rPr>
                <a:t> each country</a:t>
              </a:r>
              <a:endParaRPr lang="en-GB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4716512" y="4437434"/>
            <a:ext cx="2016125" cy="2016125"/>
            <a:chOff x="3980" y="2750"/>
            <a:chExt cx="1270" cy="1270"/>
          </a:xfrm>
        </p:grpSpPr>
        <p:sp>
          <p:nvSpPr>
            <p:cNvPr id="24" name="Oval 5"/>
            <p:cNvSpPr>
              <a:spLocks noChangeArrowheads="1"/>
            </p:cNvSpPr>
            <p:nvPr/>
          </p:nvSpPr>
          <p:spPr bwMode="gray">
            <a:xfrm>
              <a:off x="3980" y="2750"/>
              <a:ext cx="1270" cy="127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lnSpc>
                  <a:spcPct val="110000"/>
                </a:lnSpc>
                <a:spcAft>
                  <a:spcPct val="30000"/>
                </a:spcAft>
                <a:defRPr sz="1600" b="1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10000"/>
                </a:lnSpc>
                <a:spcAft>
                  <a:spcPct val="30000"/>
                </a:spcAft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10000"/>
                </a:lnSpc>
                <a:spcAft>
                  <a:spcPct val="30000"/>
                </a:spcAft>
                <a:buFont typeface="LindeDaxPowerPoint" pitchFamily="34" charset="0"/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</a:pPr>
              <a:endParaRPr lang="en-GB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gray">
            <a:xfrm>
              <a:off x="4071" y="2841"/>
              <a:ext cx="1088" cy="1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lnSpc>
                  <a:spcPct val="110000"/>
                </a:lnSpc>
                <a:spcAft>
                  <a:spcPct val="30000"/>
                </a:spcAft>
                <a:defRPr sz="1600" b="1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10000"/>
                </a:lnSpc>
                <a:spcAft>
                  <a:spcPct val="30000"/>
                </a:spcAft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10000"/>
                </a:lnSpc>
                <a:spcAft>
                  <a:spcPct val="30000"/>
                </a:spcAft>
                <a:buFont typeface="LindeDaxPowerPoint" pitchFamily="34" charset="0"/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</a:pPr>
              <a:r>
                <a:rPr lang="en-GB" altLang="en-US" sz="2000" dirty="0" smtClean="0">
                  <a:solidFill>
                    <a:schemeClr val="tx1"/>
                  </a:solidFill>
                </a:rPr>
                <a:t>A way to </a:t>
              </a:r>
            </a:p>
            <a:p>
              <a:pPr algn="ctr" eaLnBrk="1" hangingPunct="1">
                <a:spcAft>
                  <a:spcPct val="0"/>
                </a:spcAft>
              </a:pPr>
              <a:r>
                <a:rPr lang="en-GB" altLang="en-US" sz="2000" dirty="0" smtClean="0">
                  <a:solidFill>
                    <a:schemeClr val="tx1"/>
                  </a:solidFill>
                </a:rPr>
                <a:t>track progress</a:t>
              </a:r>
              <a:endParaRPr lang="en-GB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7020272" y="4437433"/>
            <a:ext cx="2016125" cy="2016125"/>
            <a:chOff x="3980" y="2750"/>
            <a:chExt cx="1270" cy="1270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gray">
            <a:xfrm>
              <a:off x="3980" y="2750"/>
              <a:ext cx="1270" cy="127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lnSpc>
                  <a:spcPct val="110000"/>
                </a:lnSpc>
                <a:spcAft>
                  <a:spcPct val="30000"/>
                </a:spcAft>
                <a:defRPr sz="1600" b="1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10000"/>
                </a:lnSpc>
                <a:spcAft>
                  <a:spcPct val="30000"/>
                </a:spcAft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10000"/>
                </a:lnSpc>
                <a:spcAft>
                  <a:spcPct val="30000"/>
                </a:spcAft>
                <a:buFont typeface="LindeDaxPowerPoint" pitchFamily="34" charset="0"/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</a:pPr>
              <a:endParaRPr lang="en-GB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6"/>
            <p:cNvSpPr>
              <a:spLocks noChangeArrowheads="1"/>
            </p:cNvSpPr>
            <p:nvPr/>
          </p:nvSpPr>
          <p:spPr bwMode="gray">
            <a:xfrm>
              <a:off x="4071" y="2841"/>
              <a:ext cx="1088" cy="1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lnSpc>
                  <a:spcPct val="110000"/>
                </a:lnSpc>
                <a:spcAft>
                  <a:spcPct val="30000"/>
                </a:spcAft>
                <a:defRPr sz="1600" b="1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10000"/>
                </a:lnSpc>
                <a:spcAft>
                  <a:spcPct val="30000"/>
                </a:spcAft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10000"/>
                </a:lnSpc>
                <a:spcAft>
                  <a:spcPct val="30000"/>
                </a:spcAft>
                <a:buFont typeface="LindeDaxPowerPoint" pitchFamily="34" charset="0"/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—"/>
                <a:defRPr sz="1600">
                  <a:solidFill>
                    <a:schemeClr val="accent1"/>
                  </a:solidFill>
                  <a:latin typeface="LindeDaxPowerPoint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</a:pPr>
              <a:r>
                <a:rPr lang="en-GB" altLang="en-US" sz="2000" dirty="0" smtClean="0">
                  <a:solidFill>
                    <a:schemeClr val="tx1"/>
                  </a:solidFill>
                </a:rPr>
                <a:t>A way to </a:t>
              </a:r>
            </a:p>
            <a:p>
              <a:pPr algn="ctr" eaLnBrk="1" hangingPunct="1">
                <a:spcAft>
                  <a:spcPct val="0"/>
                </a:spcAft>
              </a:pPr>
              <a:r>
                <a:rPr lang="en-GB" altLang="en-US" sz="2000" dirty="0" smtClean="0">
                  <a:solidFill>
                    <a:schemeClr val="tx1"/>
                  </a:solidFill>
                </a:rPr>
                <a:t>Track</a:t>
              </a:r>
            </a:p>
            <a:p>
              <a:pPr algn="ctr" eaLnBrk="1" hangingPunct="1">
                <a:spcAft>
                  <a:spcPct val="0"/>
                </a:spcAft>
              </a:pPr>
              <a:r>
                <a:rPr lang="en-GB" altLang="en-US" sz="2000" dirty="0" smtClean="0">
                  <a:solidFill>
                    <a:schemeClr val="tx1"/>
                  </a:solidFill>
                </a:rPr>
                <a:t> performance</a:t>
              </a:r>
              <a:endParaRPr lang="en-GB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Line 13"/>
          <p:cNvSpPr>
            <a:spLocks noChangeShapeType="1"/>
          </p:cNvSpPr>
          <p:nvPr/>
        </p:nvSpPr>
        <p:spPr bwMode="gray">
          <a:xfrm flipV="1">
            <a:off x="4860974" y="2594495"/>
            <a:ext cx="863599" cy="6889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 dirty="0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gray">
          <a:xfrm flipH="1">
            <a:off x="5724574" y="3284985"/>
            <a:ext cx="1011237" cy="122517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 dirty="0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gray">
          <a:xfrm>
            <a:off x="6732638" y="3284985"/>
            <a:ext cx="1007714" cy="1368054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 dirty="0"/>
          </a:p>
        </p:txBody>
      </p:sp>
      <p:sp>
        <p:nvSpPr>
          <p:cNvPr id="2" name="Right Brace 1"/>
          <p:cNvSpPr/>
          <p:nvPr/>
        </p:nvSpPr>
        <p:spPr>
          <a:xfrm>
            <a:off x="2245272" y="1268414"/>
            <a:ext cx="887015" cy="4996927"/>
          </a:xfrm>
          <a:prstGeom prst="rightBrac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5"/>
          <p:cNvSpPr>
            <a:spLocks noGrp="1" noChangeArrowheads="1"/>
          </p:cNvSpPr>
          <p:nvPr>
            <p:ph type="dt" sz="half" idx="4294967295"/>
            <p:custDataLst>
              <p:tags r:id="rId1"/>
            </p:custDataLst>
          </p:nvPr>
        </p:nvSpPr>
        <p:spPr bwMode="gray">
          <a:xfrm>
            <a:off x="323850" y="64531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GB" dirty="0" smtClean="0"/>
              <a:t>© Jeremy Noad 2014</a:t>
            </a:r>
          </a:p>
        </p:txBody>
      </p:sp>
    </p:spTree>
    <p:extLst>
      <p:ext uri="{BB962C8B-B14F-4D97-AF65-F5344CB8AC3E}">
        <p14:creationId xmlns:p14="http://schemas.microsoft.com/office/powerpoint/2010/main" val="352087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312368" cy="93610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/>
          <a:p>
            <a:r>
              <a:rPr lang="en-GB" dirty="0" smtClean="0"/>
              <a:t>An assessment process established in 2010.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bg1"/>
                </a:solidFill>
              </a:rPr>
              <a:t>	Business Process Maturity was identified as the best possible global Solution.   </a:t>
            </a:r>
            <a:r>
              <a:rPr lang="en-GB" sz="1200" b="0" dirty="0" smtClean="0">
                <a:solidFill>
                  <a:schemeClr val="bg1"/>
                </a:solidFill>
              </a:rPr>
              <a:t>(Francis 2007, Robinson 2006, Škrinjar 2008).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	Business Processes relating to effectiveness drivers  were mapped on  a Excel tool .</a:t>
            </a: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	The Excel tool was used to create a bench mark and a target for each countries sales organisation.</a:t>
            </a:r>
            <a:endParaRPr lang="en-GB" sz="1600" b="0" dirty="0" smtClean="0">
              <a:solidFill>
                <a:schemeClr val="bg1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dirty="0" smtClean="0"/>
              <a:t>   </a:t>
            </a:r>
            <a:endParaRPr lang="en-GB" alt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51703" y="3189721"/>
            <a:ext cx="4791075" cy="2046288"/>
            <a:chOff x="309563" y="1982788"/>
            <a:chExt cx="7870825" cy="3959225"/>
          </a:xfrm>
        </p:grpSpPr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300663" y="4930775"/>
              <a:ext cx="1373187" cy="990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GB" altLang="en-US" sz="800" b="1" dirty="0">
                  <a:solidFill>
                    <a:srgbClr val="0A436A"/>
                  </a:solidFill>
                  <a:latin typeface="LindeDaxPowerPoint" pitchFamily="34" charset="0"/>
                  <a:cs typeface="Times New Roman" pitchFamily="18" charset="0"/>
                </a:rPr>
                <a:t>Implement</a:t>
              </a:r>
            </a:p>
          </p:txBody>
        </p:sp>
        <p:sp>
          <p:nvSpPr>
            <p:cNvPr id="21" name="AutoShape 11"/>
            <p:cNvSpPr>
              <a:spLocks noChangeArrowheads="1"/>
            </p:cNvSpPr>
            <p:nvPr/>
          </p:nvSpPr>
          <p:spPr bwMode="auto">
            <a:xfrm rot="5400000">
              <a:off x="5759450" y="3468688"/>
              <a:ext cx="2509837" cy="1417638"/>
            </a:xfrm>
            <a:custGeom>
              <a:avLst/>
              <a:gdLst>
                <a:gd name="T0" fmla="*/ 834 w 21600"/>
                <a:gd name="T1" fmla="*/ 149 h 21600"/>
                <a:gd name="T2" fmla="*/ 481 w 21600"/>
                <a:gd name="T3" fmla="*/ 34 h 21600"/>
                <a:gd name="T4" fmla="*/ 784 w 21600"/>
                <a:gd name="T5" fmla="*/ 196 h 21600"/>
                <a:gd name="T6" fmla="*/ 1089 w 21600"/>
                <a:gd name="T7" fmla="*/ 513 h 21600"/>
                <a:gd name="T8" fmla="*/ 927 w 21600"/>
                <a:gd name="T9" fmla="*/ 661 h 21600"/>
                <a:gd name="T10" fmla="*/ 779 w 21600"/>
                <a:gd name="T11" fmla="*/ 49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5 w 21600"/>
                <a:gd name="T19" fmla="*/ 3165 h 21600"/>
                <a:gd name="T20" fmla="*/ 18435 w 21600"/>
                <a:gd name="T21" fmla="*/ 1843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061" y="11234"/>
                  </a:moveTo>
                  <a:cubicBezTo>
                    <a:pt x="20068" y="11090"/>
                    <a:pt x="20072" y="10945"/>
                    <a:pt x="20072" y="10800"/>
                  </a:cubicBezTo>
                  <a:cubicBezTo>
                    <a:pt x="20072" y="5679"/>
                    <a:pt x="15920" y="1528"/>
                    <a:pt x="10800" y="1528"/>
                  </a:cubicBezTo>
                  <a:cubicBezTo>
                    <a:pt x="10777" y="1527"/>
                    <a:pt x="10754" y="1528"/>
                    <a:pt x="10731" y="1528"/>
                  </a:cubicBezTo>
                  <a:lnTo>
                    <a:pt x="10720" y="0"/>
                  </a:lnTo>
                  <a:cubicBezTo>
                    <a:pt x="10746" y="0"/>
                    <a:pt x="10773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68"/>
                    <a:pt x="21596" y="11137"/>
                    <a:pt x="21588" y="11306"/>
                  </a:cubicBezTo>
                  <a:lnTo>
                    <a:pt x="24285" y="11433"/>
                  </a:lnTo>
                  <a:lnTo>
                    <a:pt x="20662" y="14730"/>
                  </a:lnTo>
                  <a:lnTo>
                    <a:pt x="17364" y="11108"/>
                  </a:lnTo>
                  <a:lnTo>
                    <a:pt x="20061" y="1123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 dirty="0"/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6807200" y="3116263"/>
              <a:ext cx="1373188" cy="990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GB" altLang="en-US" sz="800" b="1" dirty="0">
                  <a:solidFill>
                    <a:srgbClr val="0A436A"/>
                  </a:solidFill>
                  <a:latin typeface="LindeDaxPowerPoint" pitchFamily="34" charset="0"/>
                </a:rPr>
                <a:t>Action </a:t>
              </a:r>
              <a:r>
                <a:rPr lang="en-GB" altLang="en-US" sz="800" b="1" dirty="0" smtClean="0">
                  <a:solidFill>
                    <a:srgbClr val="0A436A"/>
                  </a:solidFill>
                  <a:latin typeface="LindeDaxPowerPoint" pitchFamily="34" charset="0"/>
                </a:rPr>
                <a:t>Plans</a:t>
              </a:r>
              <a:endParaRPr lang="en-GB" altLang="en-US" sz="800" b="1" dirty="0">
                <a:solidFill>
                  <a:srgbClr val="0A436A"/>
                </a:solidFill>
                <a:latin typeface="LindeDaxPowerPoint" pitchFamily="34" charset="0"/>
                <a:cs typeface="Times New Roman" pitchFamily="18" charset="0"/>
              </a:endParaRPr>
            </a:p>
          </p:txBody>
        </p:sp>
        <p:sp>
          <p:nvSpPr>
            <p:cNvPr id="23" name="AutoShape 14"/>
            <p:cNvSpPr>
              <a:spLocks noChangeArrowheads="1"/>
            </p:cNvSpPr>
            <p:nvPr/>
          </p:nvSpPr>
          <p:spPr bwMode="auto">
            <a:xfrm>
              <a:off x="3744913" y="2319338"/>
              <a:ext cx="3756025" cy="1154112"/>
            </a:xfrm>
            <a:custGeom>
              <a:avLst/>
              <a:gdLst>
                <a:gd name="T0" fmla="*/ 834 w 21600"/>
                <a:gd name="T1" fmla="*/ 149 h 21600"/>
                <a:gd name="T2" fmla="*/ 481 w 21600"/>
                <a:gd name="T3" fmla="*/ 34 h 21600"/>
                <a:gd name="T4" fmla="*/ 784 w 21600"/>
                <a:gd name="T5" fmla="*/ 196 h 21600"/>
                <a:gd name="T6" fmla="*/ 1089 w 21600"/>
                <a:gd name="T7" fmla="*/ 513 h 21600"/>
                <a:gd name="T8" fmla="*/ 927 w 21600"/>
                <a:gd name="T9" fmla="*/ 661 h 21600"/>
                <a:gd name="T10" fmla="*/ 779 w 21600"/>
                <a:gd name="T11" fmla="*/ 49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5 w 21600"/>
                <a:gd name="T19" fmla="*/ 3165 h 21600"/>
                <a:gd name="T20" fmla="*/ 18435 w 21600"/>
                <a:gd name="T21" fmla="*/ 1843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061" y="11234"/>
                  </a:moveTo>
                  <a:cubicBezTo>
                    <a:pt x="20068" y="11090"/>
                    <a:pt x="20072" y="10945"/>
                    <a:pt x="20072" y="10800"/>
                  </a:cubicBezTo>
                  <a:cubicBezTo>
                    <a:pt x="20072" y="5679"/>
                    <a:pt x="15920" y="1528"/>
                    <a:pt x="10800" y="1528"/>
                  </a:cubicBezTo>
                  <a:cubicBezTo>
                    <a:pt x="10777" y="1527"/>
                    <a:pt x="10754" y="1528"/>
                    <a:pt x="10731" y="1528"/>
                  </a:cubicBezTo>
                  <a:lnTo>
                    <a:pt x="10720" y="0"/>
                  </a:lnTo>
                  <a:cubicBezTo>
                    <a:pt x="10746" y="0"/>
                    <a:pt x="10773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68"/>
                    <a:pt x="21596" y="11137"/>
                    <a:pt x="21588" y="11306"/>
                  </a:cubicBezTo>
                  <a:lnTo>
                    <a:pt x="24285" y="11433"/>
                  </a:lnTo>
                  <a:lnTo>
                    <a:pt x="20662" y="14730"/>
                  </a:lnTo>
                  <a:lnTo>
                    <a:pt x="17364" y="11108"/>
                  </a:lnTo>
                  <a:lnTo>
                    <a:pt x="20061" y="1123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 dirty="0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309563" y="1982788"/>
              <a:ext cx="1519237" cy="990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en-US" sz="800" b="1" dirty="0">
                  <a:solidFill>
                    <a:srgbClr val="0A436A"/>
                  </a:solidFill>
                  <a:latin typeface="LindeDaxPowerPoint" pitchFamily="34" charset="0"/>
                </a:rPr>
                <a:t>Initial Country Review</a:t>
              </a:r>
            </a:p>
            <a:p>
              <a:pPr algn="ctr"/>
              <a:r>
                <a:rPr lang="en-GB" altLang="en-US" sz="800" b="1" dirty="0">
                  <a:solidFill>
                    <a:srgbClr val="0A436A"/>
                  </a:solidFill>
                  <a:latin typeface="LindeDaxPowerPoint" pitchFamily="34" charset="0"/>
                </a:rPr>
                <a:t>(Benchmark)</a:t>
              </a:r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 flipH="1" flipV="1">
              <a:off x="2282825" y="3868738"/>
              <a:ext cx="1585913" cy="1538287"/>
            </a:xfrm>
            <a:custGeom>
              <a:avLst/>
              <a:gdLst>
                <a:gd name="T0" fmla="*/ 834 w 21600"/>
                <a:gd name="T1" fmla="*/ 149 h 21600"/>
                <a:gd name="T2" fmla="*/ 481 w 21600"/>
                <a:gd name="T3" fmla="*/ 34 h 21600"/>
                <a:gd name="T4" fmla="*/ 784 w 21600"/>
                <a:gd name="T5" fmla="*/ 196 h 21600"/>
                <a:gd name="T6" fmla="*/ 1089 w 21600"/>
                <a:gd name="T7" fmla="*/ 513 h 21600"/>
                <a:gd name="T8" fmla="*/ 927 w 21600"/>
                <a:gd name="T9" fmla="*/ 661 h 21600"/>
                <a:gd name="T10" fmla="*/ 779 w 21600"/>
                <a:gd name="T11" fmla="*/ 49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5 w 21600"/>
                <a:gd name="T19" fmla="*/ 3165 h 21600"/>
                <a:gd name="T20" fmla="*/ 18435 w 21600"/>
                <a:gd name="T21" fmla="*/ 1843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061" y="11234"/>
                  </a:moveTo>
                  <a:cubicBezTo>
                    <a:pt x="20068" y="11090"/>
                    <a:pt x="20072" y="10945"/>
                    <a:pt x="20072" y="10800"/>
                  </a:cubicBezTo>
                  <a:cubicBezTo>
                    <a:pt x="20072" y="5679"/>
                    <a:pt x="15920" y="1528"/>
                    <a:pt x="10800" y="1528"/>
                  </a:cubicBezTo>
                  <a:cubicBezTo>
                    <a:pt x="10777" y="1527"/>
                    <a:pt x="10754" y="1528"/>
                    <a:pt x="10731" y="1528"/>
                  </a:cubicBezTo>
                  <a:lnTo>
                    <a:pt x="10720" y="0"/>
                  </a:lnTo>
                  <a:cubicBezTo>
                    <a:pt x="10746" y="0"/>
                    <a:pt x="10773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68"/>
                    <a:pt x="21596" y="11137"/>
                    <a:pt x="21588" y="11306"/>
                  </a:cubicBezTo>
                  <a:lnTo>
                    <a:pt x="24285" y="11433"/>
                  </a:lnTo>
                  <a:lnTo>
                    <a:pt x="20662" y="14730"/>
                  </a:lnTo>
                  <a:lnTo>
                    <a:pt x="17364" y="11108"/>
                  </a:lnTo>
                  <a:lnTo>
                    <a:pt x="20061" y="1123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 dirty="0"/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gray">
            <a:xfrm>
              <a:off x="3561071" y="5210174"/>
              <a:ext cx="572470" cy="49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82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en-US" sz="800" dirty="0">
                  <a:solidFill>
                    <a:schemeClr val="bg1"/>
                  </a:solidFill>
                  <a:latin typeface="LindeDaxPowerPoint" pitchFamily="34" charset="0"/>
                </a:rPr>
                <a:t>Win</a:t>
              </a:r>
            </a:p>
          </p:txBody>
        </p:sp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>
              <a:off x="4198938" y="2022475"/>
              <a:ext cx="1373187" cy="990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en-US" sz="800" b="1" dirty="0">
                  <a:solidFill>
                    <a:srgbClr val="0A436A"/>
                  </a:solidFill>
                  <a:latin typeface="LindeDaxPowerPoint" pitchFamily="34" charset="0"/>
                </a:rPr>
                <a:t>Maturity </a:t>
              </a:r>
            </a:p>
            <a:p>
              <a:pPr algn="ctr"/>
              <a:r>
                <a:rPr lang="en-GB" altLang="en-US" sz="800" b="1" dirty="0">
                  <a:solidFill>
                    <a:srgbClr val="0A436A"/>
                  </a:solidFill>
                  <a:latin typeface="LindeDaxPowerPoint" pitchFamily="34" charset="0"/>
                </a:rPr>
                <a:t>Roadmap Outputs</a:t>
              </a:r>
            </a:p>
          </p:txBody>
        </p:sp>
        <p:sp>
          <p:nvSpPr>
            <p:cNvPr id="28" name="AutoShape 35"/>
            <p:cNvSpPr>
              <a:spLocks noChangeArrowheads="1"/>
            </p:cNvSpPr>
            <p:nvPr/>
          </p:nvSpPr>
          <p:spPr bwMode="auto">
            <a:xfrm rot="-5400000">
              <a:off x="2632869" y="2178844"/>
              <a:ext cx="1538287" cy="2162175"/>
            </a:xfrm>
            <a:custGeom>
              <a:avLst/>
              <a:gdLst>
                <a:gd name="T0" fmla="*/ 834 w 21600"/>
                <a:gd name="T1" fmla="*/ 149 h 21600"/>
                <a:gd name="T2" fmla="*/ 481 w 21600"/>
                <a:gd name="T3" fmla="*/ 34 h 21600"/>
                <a:gd name="T4" fmla="*/ 784 w 21600"/>
                <a:gd name="T5" fmla="*/ 196 h 21600"/>
                <a:gd name="T6" fmla="*/ 1089 w 21600"/>
                <a:gd name="T7" fmla="*/ 513 h 21600"/>
                <a:gd name="T8" fmla="*/ 927 w 21600"/>
                <a:gd name="T9" fmla="*/ 661 h 21600"/>
                <a:gd name="T10" fmla="*/ 779 w 21600"/>
                <a:gd name="T11" fmla="*/ 49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5 w 21600"/>
                <a:gd name="T19" fmla="*/ 3165 h 21600"/>
                <a:gd name="T20" fmla="*/ 18435 w 21600"/>
                <a:gd name="T21" fmla="*/ 1843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061" y="11234"/>
                  </a:moveTo>
                  <a:cubicBezTo>
                    <a:pt x="20068" y="11090"/>
                    <a:pt x="20072" y="10945"/>
                    <a:pt x="20072" y="10800"/>
                  </a:cubicBezTo>
                  <a:cubicBezTo>
                    <a:pt x="20072" y="5679"/>
                    <a:pt x="15920" y="1528"/>
                    <a:pt x="10800" y="1528"/>
                  </a:cubicBezTo>
                  <a:cubicBezTo>
                    <a:pt x="10777" y="1527"/>
                    <a:pt x="10754" y="1528"/>
                    <a:pt x="10731" y="1528"/>
                  </a:cubicBezTo>
                  <a:lnTo>
                    <a:pt x="10720" y="0"/>
                  </a:lnTo>
                  <a:cubicBezTo>
                    <a:pt x="10746" y="0"/>
                    <a:pt x="10773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68"/>
                    <a:pt x="21596" y="11137"/>
                    <a:pt x="21588" y="11306"/>
                  </a:cubicBezTo>
                  <a:lnTo>
                    <a:pt x="24285" y="11433"/>
                  </a:lnTo>
                  <a:lnTo>
                    <a:pt x="20662" y="14730"/>
                  </a:lnTo>
                  <a:lnTo>
                    <a:pt x="17364" y="11108"/>
                  </a:lnTo>
                  <a:lnTo>
                    <a:pt x="20061" y="1123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800" dirty="0"/>
            </a:p>
          </p:txBody>
        </p:sp>
        <p:sp>
          <p:nvSpPr>
            <p:cNvPr id="29" name="Text Box 36"/>
            <p:cNvSpPr txBox="1">
              <a:spLocks noChangeArrowheads="1"/>
            </p:cNvSpPr>
            <p:nvPr/>
          </p:nvSpPr>
          <p:spPr bwMode="gray">
            <a:xfrm>
              <a:off x="1608447" y="3857625"/>
              <a:ext cx="572470" cy="49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82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en-US" sz="800" dirty="0">
                  <a:solidFill>
                    <a:schemeClr val="bg1"/>
                  </a:solidFill>
                  <a:latin typeface="LindeDaxPowerPoint" pitchFamily="34" charset="0"/>
                </a:rPr>
                <a:t>Win</a:t>
              </a: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3052763" y="4951413"/>
              <a:ext cx="1373187" cy="990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GB" altLang="en-US" sz="800" b="1" dirty="0">
                  <a:solidFill>
                    <a:srgbClr val="0A436A"/>
                  </a:solidFill>
                  <a:latin typeface="LindeDaxPowerPoint" pitchFamily="34" charset="0"/>
                  <a:cs typeface="Times New Roman" pitchFamily="18" charset="0"/>
                </a:rPr>
                <a:t>Measure</a:t>
              </a: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1552575" y="3327400"/>
              <a:ext cx="1519238" cy="990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en-US" sz="800" b="1" dirty="0">
                  <a:solidFill>
                    <a:srgbClr val="0A436A"/>
                  </a:solidFill>
                  <a:latin typeface="LindeDaxPowerPoint" pitchFamily="34" charset="0"/>
                </a:rPr>
                <a:t>Annual Country Review</a:t>
              </a: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 flipV="1">
              <a:off x="2014538" y="2532063"/>
              <a:ext cx="2062162" cy="5715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800" dirty="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 flipH="1">
              <a:off x="4449763" y="5546725"/>
              <a:ext cx="747712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800" dirty="0"/>
            </a:p>
          </p:txBody>
        </p:sp>
        <p:sp>
          <p:nvSpPr>
            <p:cNvPr id="34" name="Rectangle 47"/>
            <p:cNvSpPr>
              <a:spLocks noChangeArrowheads="1"/>
            </p:cNvSpPr>
            <p:nvPr/>
          </p:nvSpPr>
          <p:spPr bwMode="gray">
            <a:xfrm>
              <a:off x="3389313" y="2259013"/>
              <a:ext cx="315912" cy="214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82800" rIns="90000" bIns="46800" anchor="ctr"/>
            <a:lstStyle/>
            <a:p>
              <a:endParaRPr lang="en-GB" sz="800" dirty="0"/>
            </a:p>
          </p:txBody>
        </p:sp>
        <p:sp>
          <p:nvSpPr>
            <p:cNvPr id="35" name="Rectangle 50"/>
            <p:cNvSpPr>
              <a:spLocks noChangeArrowheads="1"/>
            </p:cNvSpPr>
            <p:nvPr/>
          </p:nvSpPr>
          <p:spPr bwMode="gray">
            <a:xfrm>
              <a:off x="3397250" y="2606675"/>
              <a:ext cx="315913" cy="21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82800" rIns="90000" bIns="46800" anchor="ctr"/>
            <a:lstStyle/>
            <a:p>
              <a:endParaRPr lang="en-GB" sz="800" dirty="0"/>
            </a:p>
          </p:txBody>
        </p:sp>
      </p:grpSp>
      <p:sp>
        <p:nvSpPr>
          <p:cNvPr id="36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6250" y="66055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mtClean="0"/>
              <a:t>© Jeremy Noad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9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Programmes to Support the Country Action Plans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dirty="0" smtClean="0"/>
              <a:t>   </a:t>
            </a:r>
            <a:endParaRPr lang="en-GB" alt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18635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165922" cy="193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171950" cy="153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1836440" cy="149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32240" y="314096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Org Design &amp; Role Clarity: Global Role Profile Frameworks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918236" y="4653136"/>
            <a:ext cx="362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Global Recruitment &amp; Onboarding Framework</a:t>
            </a:r>
            <a:endParaRPr lang="en-GB" dirty="0"/>
          </a:p>
        </p:txBody>
      </p:sp>
      <p:sp>
        <p:nvSpPr>
          <p:cNvPr id="17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6250" y="66055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mtClean="0"/>
              <a:t>© Jeremy Noad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4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Coaching Syllabus created and deployed across Group</a:t>
            </a:r>
          </a:p>
          <a:p>
            <a:r>
              <a:rPr lang="en-GB" dirty="0" smtClean="0"/>
              <a:t>600+ Sales Managers trained in Sales coaching and Certified.</a:t>
            </a:r>
          </a:p>
          <a:p>
            <a:r>
              <a:rPr lang="en-GB" dirty="0" smtClean="0"/>
              <a:t>320 Level 2 Sales Coaches certified.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2880320" cy="490659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dirty="0" smtClean="0"/>
              <a:t>   </a:t>
            </a:r>
            <a:endParaRPr lang="en-GB" altLang="en-US" dirty="0"/>
          </a:p>
        </p:txBody>
      </p:sp>
      <p:sp>
        <p:nvSpPr>
          <p:cNvPr id="7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6250" y="66055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mtClean="0"/>
              <a:t>© Jeremy Noad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1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4 Distinct  Sales Manager Effectiveness Profiles identified.</a:t>
            </a:r>
          </a:p>
          <a:p>
            <a:endParaRPr lang="en-GB" sz="2400" dirty="0"/>
          </a:p>
          <a:p>
            <a:r>
              <a:rPr lang="en-GB" sz="2400" dirty="0" smtClean="0"/>
              <a:t>Measured against 2 Global Standard KPI’s.</a:t>
            </a:r>
          </a:p>
          <a:p>
            <a:endParaRPr lang="en-GB" sz="2400" dirty="0"/>
          </a:p>
          <a:p>
            <a:r>
              <a:rPr lang="en-GB" sz="2400" dirty="0" smtClean="0"/>
              <a:t>4 Models available countries dependant of their market position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dirty="0" smtClean="0"/>
              <a:t>   </a:t>
            </a:r>
            <a:endParaRPr lang="en-GB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5690"/>
            <a:ext cx="4171950" cy="253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6250" y="66055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mtClean="0"/>
              <a:t>© Jeremy Noad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9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Effective Sales Development Plans are multi - element.</a:t>
            </a:r>
          </a:p>
          <a:p>
            <a:endParaRPr lang="en-GB" dirty="0"/>
          </a:p>
          <a:p>
            <a:r>
              <a:rPr lang="en-GB" dirty="0" smtClean="0"/>
              <a:t>Require time to implement</a:t>
            </a:r>
          </a:p>
          <a:p>
            <a:endParaRPr lang="en-GB" dirty="0"/>
          </a:p>
          <a:p>
            <a:r>
              <a:rPr lang="en-GB" dirty="0" smtClean="0"/>
              <a:t>Need to be supported by robust measures.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For Sales it is better to focus on those topics within direct control to implement and manage.</a:t>
            </a:r>
          </a:p>
          <a:p>
            <a:endParaRPr lang="en-GB" dirty="0"/>
          </a:p>
          <a:p>
            <a:r>
              <a:rPr lang="en-GB" dirty="0" smtClean="0"/>
              <a:t>Different effectiveness </a:t>
            </a:r>
            <a:r>
              <a:rPr lang="en-GB" dirty="0"/>
              <a:t>d</a:t>
            </a:r>
            <a:r>
              <a:rPr lang="en-GB" dirty="0" smtClean="0"/>
              <a:t>rivers apply to different markets.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dirty="0" smtClean="0"/>
              <a:t>   </a:t>
            </a:r>
            <a:endParaRPr lang="en-GB" altLang="en-US" dirty="0"/>
          </a:p>
        </p:txBody>
      </p:sp>
      <p:sp>
        <p:nvSpPr>
          <p:cNvPr id="6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6250" y="66055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mtClean="0"/>
              <a:t>© Jeremy Noad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1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ea typeface="+mj-ea"/>
                <a:cs typeface="+mj-cs"/>
              </a:rPr>
              <a:t>The Linde Group worldwide</a:t>
            </a:r>
            <a:br>
              <a:rPr lang="en-GB" dirty="0" smtClean="0">
                <a:ea typeface="+mj-ea"/>
                <a:cs typeface="+mj-cs"/>
              </a:rPr>
            </a:br>
            <a:r>
              <a:rPr lang="en-GB" b="0" dirty="0" smtClean="0">
                <a:ea typeface="+mj-ea"/>
                <a:cs typeface="+mj-cs"/>
              </a:rPr>
              <a:t>Global presence in more than 100 countries</a:t>
            </a:r>
            <a:endParaRPr lang="en-GB" b="0" baseline="30000" dirty="0" smtClean="0">
              <a:ea typeface="+mj-ea"/>
              <a:cs typeface="+mj-cs"/>
            </a:endParaRPr>
          </a:p>
        </p:txBody>
      </p:sp>
      <p:sp>
        <p:nvSpPr>
          <p:cNvPr id="539054" name="Rectangle 430"/>
          <p:cNvSpPr>
            <a:spLocks noChangeArrowheads="1"/>
          </p:cNvSpPr>
          <p:nvPr/>
        </p:nvSpPr>
        <p:spPr bwMode="gray">
          <a:xfrm>
            <a:off x="323850" y="5516563"/>
            <a:ext cx="84963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180975" indent="-180975">
              <a:defRPr/>
            </a:pPr>
            <a:endParaRPr lang="en-GB" sz="1000" dirty="0">
              <a:latin typeface="LindeDaxPowerPoint" charset="0"/>
              <a:ea typeface="ＭＳ Ｐゴシック" charset="0"/>
            </a:endParaRPr>
          </a:p>
        </p:txBody>
      </p:sp>
      <p:pic>
        <p:nvPicPr>
          <p:cNvPr id="3077" name="Bild 2" descr="Weltkar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323850" y="5445125"/>
            <a:ext cx="8496300" cy="904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World # 1 Industrial Gases &amp; Engineering business</a:t>
            </a:r>
          </a:p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2013 Group Revenue  EUR 16.7bn Operating profit  EUR 3.97bn</a:t>
            </a:r>
          </a:p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64,000 Employees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4294967295"/>
            <p:custDataLst>
              <p:tags r:id="rId1"/>
            </p:custDataLst>
          </p:nvPr>
        </p:nvSpPr>
        <p:spPr bwMode="gray">
          <a:xfrm>
            <a:off x="323850" y="64531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GB" dirty="0" smtClean="0"/>
              <a:t>© Jeremy Noad 2014</a:t>
            </a:r>
          </a:p>
        </p:txBody>
      </p:sp>
    </p:spTree>
    <p:extLst>
      <p:ext uri="{BB962C8B-B14F-4D97-AF65-F5344CB8AC3E}">
        <p14:creationId xmlns:p14="http://schemas.microsoft.com/office/powerpoint/2010/main" val="25160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Final Thoughts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000" dirty="0" smtClean="0"/>
              <a:t>Only 68 out 1012 Journal Articles  concerning sales topics published between  1983 -2002 were on sales management. </a:t>
            </a:r>
            <a:r>
              <a:rPr lang="en-US" altLang="en-US" sz="1100" b="0" dirty="0" smtClean="0"/>
              <a:t>( Williams &amp; Plouffe 2007)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Google Scholar only shows 2 Sales Manager Effectiveness articles in past 6 years </a:t>
            </a:r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r>
              <a:rPr lang="en-US" altLang="en-US" sz="2000" dirty="0" smtClean="0"/>
              <a:t>Few articles detail any application of idea or concept</a:t>
            </a:r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GB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21651"/>
            <a:ext cx="4171950" cy="22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Grp="1" noChangeArrowheads="1"/>
          </p:cNvSpPr>
          <p:nvPr>
            <p:ph type="dt" sz="half" idx="4294967295"/>
            <p:custDataLst>
              <p:tags r:id="rId1"/>
            </p:custDataLst>
          </p:nvPr>
        </p:nvSpPr>
        <p:spPr bwMode="gray">
          <a:xfrm>
            <a:off x="323850" y="64531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GB" dirty="0" smtClean="0"/>
              <a:t>© Jeremy Noad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248472" cy="424847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dirty="0" smtClean="0"/>
              <a:t>   </a:t>
            </a:r>
            <a:endParaRPr lang="en-GB" altLang="en-US" dirty="0"/>
          </a:p>
        </p:txBody>
      </p:sp>
      <p:sp>
        <p:nvSpPr>
          <p:cNvPr id="7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6250" y="66055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mtClean="0"/>
              <a:t>© Jeremy Noad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9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dirty="0"/>
              <a:t>   </a:t>
            </a:r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gray">
          <a:xfrm>
            <a:off x="4691063" y="5046663"/>
            <a:ext cx="4308475" cy="148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82800" rIns="90000" bIns="46800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en-US" sz="1600" dirty="0">
                <a:solidFill>
                  <a:schemeClr val="accent1"/>
                </a:solidFill>
                <a:latin typeface="LindeDaxPowerPoint" pitchFamily="34" charset="0"/>
              </a:rPr>
              <a:t>Jeremy Noad</a:t>
            </a:r>
          </a:p>
          <a:p>
            <a:pPr>
              <a:lnSpc>
                <a:spcPct val="110000"/>
              </a:lnSpc>
            </a:pPr>
            <a:r>
              <a:rPr lang="en-GB" altLang="en-US" sz="1600" dirty="0" smtClean="0">
                <a:solidFill>
                  <a:schemeClr val="accent1"/>
                </a:solidFill>
                <a:latin typeface="LindeDaxPowerPoint" pitchFamily="34" charset="0"/>
              </a:rPr>
              <a:t>Global Performance Transformation Lead - Customer </a:t>
            </a:r>
            <a:r>
              <a:rPr lang="en-GB" altLang="en-US" sz="1600" dirty="0">
                <a:solidFill>
                  <a:schemeClr val="accent1"/>
                </a:solidFill>
                <a:latin typeface="LindeDaxPowerPoint" pitchFamily="34" charset="0"/>
              </a:rPr>
              <a:t>Management </a:t>
            </a:r>
            <a:r>
              <a:rPr lang="en-GB" altLang="en-US" sz="1600" dirty="0" smtClean="0">
                <a:solidFill>
                  <a:schemeClr val="accent1"/>
                </a:solidFill>
                <a:latin typeface="LindeDaxPowerPoint" pitchFamily="34" charset="0"/>
              </a:rPr>
              <a:t> &amp; CRM</a:t>
            </a:r>
            <a:endParaRPr lang="en-GB" altLang="en-US" sz="1600" dirty="0">
              <a:solidFill>
                <a:schemeClr val="accent1"/>
              </a:solidFill>
              <a:latin typeface="LindeDaxPowerPoint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en-US" sz="1600" b="1" dirty="0">
                <a:solidFill>
                  <a:srgbClr val="0A436A"/>
                </a:solidFill>
                <a:latin typeface="LindeDaxPowerPoint" pitchFamily="34" charset="0"/>
                <a:hlinkClick r:id="rId5"/>
              </a:rPr>
              <a:t>Jeremy.noad@linde.com</a:t>
            </a:r>
            <a:endParaRPr lang="en-GB" altLang="en-US" sz="1600" b="1" dirty="0">
              <a:solidFill>
                <a:srgbClr val="0A436A"/>
              </a:solidFill>
              <a:latin typeface="LindeDaxPowerPoint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en-US" sz="1600" b="1" dirty="0">
                <a:solidFill>
                  <a:schemeClr val="accent1"/>
                </a:solidFill>
                <a:latin typeface="LindeDaxPowerPoint" pitchFamily="34" charset="0"/>
              </a:rPr>
              <a:t>+44 776 803 1817</a:t>
            </a:r>
            <a:endParaRPr lang="en-GB" altLang="en-US" sz="1600" dirty="0">
              <a:solidFill>
                <a:schemeClr val="accent1"/>
              </a:solidFill>
              <a:latin typeface="LindeDaxPowerPoint" pitchFamily="34" charset="0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643438" y="3054350"/>
            <a:ext cx="4365625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82800" rIns="90000" bIns="46800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en-US" sz="3600" dirty="0">
                <a:solidFill>
                  <a:schemeClr val="accent1"/>
                </a:solidFill>
                <a:latin typeface="LindeDaxPowerPoint" pitchFamily="34" charset="0"/>
              </a:rPr>
              <a:t>…on the way to Lead</a:t>
            </a:r>
            <a:r>
              <a:rPr lang="en-GB" altLang="en-US" sz="3600" b="1" dirty="0">
                <a:solidFill>
                  <a:schemeClr val="accent1"/>
                </a:solidFill>
                <a:latin typeface="LindeDaxPowerPoint" pitchFamily="34" charset="0"/>
              </a:rPr>
              <a:t>Ing.</a:t>
            </a:r>
            <a:r>
              <a:rPr lang="en-GB" altLang="en-US" sz="3600" dirty="0">
                <a:solidFill>
                  <a:schemeClr val="accent1"/>
                </a:solidFill>
                <a:latin typeface="LindeDaxPowerPoint" pitchFamily="34" charset="0"/>
              </a:rPr>
              <a:t> </a:t>
            </a:r>
            <a:endParaRPr lang="de-DE" altLang="en-US" sz="3600" dirty="0">
              <a:solidFill>
                <a:schemeClr val="accent1"/>
              </a:solidFill>
              <a:latin typeface="LindeDaxPowerPoint" pitchFamily="34" charset="0"/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gray">
          <a:xfrm>
            <a:off x="4643438" y="1557338"/>
            <a:ext cx="436562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4CC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chemeClr val="bg2"/>
                </a:solidFill>
                <a:latin typeface="LindeDaxPowerPoint" pitchFamily="34" charset="0"/>
                <a:sym typeface="Wingdings" pitchFamily="2" charset="2"/>
              </a:rPr>
              <a:t>Learning to be excellent</a:t>
            </a:r>
            <a:r>
              <a:rPr lang="de-DE" altLang="en-US" sz="3600" b="1">
                <a:solidFill>
                  <a:schemeClr val="bg2"/>
                </a:solidFill>
                <a:latin typeface="LindeDaxPowerPoint" pitchFamily="34" charset="0"/>
                <a:sym typeface="Wingdings" pitchFamily="2" charset="2"/>
              </a:rPr>
              <a:t>…</a:t>
            </a:r>
          </a:p>
        </p:txBody>
      </p:sp>
      <p:pic>
        <p:nvPicPr>
          <p:cNvPr id="111635" name="Picture 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21281" r="12378" b="25568"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76250" y="66055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dirty="0" smtClean="0"/>
              <a:t>© Jeremy Noad 2014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100" b="0" dirty="0">
                <a:solidFill>
                  <a:schemeClr val="tx1"/>
                </a:solidFill>
              </a:rPr>
              <a:t>Sales Force Effectiveness: A Framework for Researchers and Practitioners</a:t>
            </a: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b="0" dirty="0">
                <a:solidFill>
                  <a:schemeClr val="tx1"/>
                </a:solidFill>
              </a:rPr>
              <a:t>Andris AA Zoltners, Prabhakant Sinha, Sally E. SE Lorimer (2008)</a:t>
            </a:r>
          </a:p>
          <a:p>
            <a:r>
              <a:rPr lang="en-GB" sz="11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Personal Selling and Sales Management</a:t>
            </a:r>
            <a:r>
              <a:rPr lang="en-GB" sz="1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28 (2) p. 115-131</a:t>
            </a:r>
          </a:p>
          <a:p>
            <a:r>
              <a:rPr lang="en-GB" sz="1100" b="0" dirty="0" smtClean="0">
                <a:solidFill>
                  <a:schemeClr val="tx1"/>
                </a:solidFill>
              </a:rPr>
              <a:t>Assessing </a:t>
            </a:r>
            <a:r>
              <a:rPr lang="en-GB" sz="1100" b="0" dirty="0">
                <a:solidFill>
                  <a:schemeClr val="tx1"/>
                </a:solidFill>
              </a:rPr>
              <a:t>the evolution of sales knowledge: a 20-year content analysis. </a:t>
            </a:r>
            <a:endParaRPr lang="en-GB" sz="1100" b="0" i="1" dirty="0" smtClean="0">
              <a:solidFill>
                <a:schemeClr val="tx1"/>
              </a:solidFill>
            </a:endParaRPr>
          </a:p>
          <a:p>
            <a:r>
              <a:rPr lang="en-GB" sz="1100" b="0" dirty="0" smtClean="0">
                <a:solidFill>
                  <a:schemeClr val="tx1"/>
                </a:solidFill>
              </a:rPr>
              <a:t>Williams, B. C., &amp; Plouffe, C. R. (2007). </a:t>
            </a:r>
          </a:p>
          <a:p>
            <a:r>
              <a:rPr lang="en-GB" sz="1100" b="0" i="1" dirty="0"/>
              <a:t>I</a:t>
            </a:r>
            <a:r>
              <a:rPr lang="en-GB" sz="1100" b="0" i="1" dirty="0" smtClean="0">
                <a:solidFill>
                  <a:schemeClr val="tx1"/>
                </a:solidFill>
              </a:rPr>
              <a:t>ndustrial </a:t>
            </a:r>
            <a:r>
              <a:rPr lang="en-GB" sz="1100" b="0" i="1" dirty="0">
                <a:solidFill>
                  <a:schemeClr val="tx1"/>
                </a:solidFill>
              </a:rPr>
              <a:t>Marketing Management</a:t>
            </a:r>
            <a:r>
              <a:rPr lang="en-GB" sz="1100" b="0" dirty="0">
                <a:solidFill>
                  <a:schemeClr val="tx1"/>
                </a:solidFill>
              </a:rPr>
              <a:t>,</a:t>
            </a:r>
            <a:r>
              <a:rPr lang="en-GB" sz="1100" b="0" i="1" dirty="0">
                <a:solidFill>
                  <a:schemeClr val="tx1"/>
                </a:solidFill>
              </a:rPr>
              <a:t>36</a:t>
            </a:r>
            <a:r>
              <a:rPr lang="en-GB" sz="1100" b="0" dirty="0">
                <a:solidFill>
                  <a:schemeClr val="tx1"/>
                </a:solidFill>
              </a:rPr>
              <a:t>(4), </a:t>
            </a:r>
            <a:r>
              <a:rPr lang="en-GB" sz="1100" b="0" dirty="0" smtClean="0">
                <a:solidFill>
                  <a:schemeClr val="tx1"/>
                </a:solidFill>
              </a:rPr>
              <a:t>408-419</a:t>
            </a:r>
          </a:p>
          <a:p>
            <a:r>
              <a:rPr lang="en-GB" sz="1100" b="0" dirty="0">
                <a:solidFill>
                  <a:schemeClr val="tx1"/>
                </a:solidFill>
              </a:rPr>
              <a:t>What have we learned? Themes from the literature on best-practice benchmarking</a:t>
            </a: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b="0" dirty="0">
                <a:solidFill>
                  <a:schemeClr val="tx1"/>
                </a:solidFill>
              </a:rPr>
              <a:t>Graham Francis, Jacky Holloway (2007)</a:t>
            </a:r>
          </a:p>
          <a:p>
            <a:r>
              <a:rPr lang="en-GB" sz="1100" b="0" i="1" dirty="0">
                <a:solidFill>
                  <a:schemeClr val="tx1"/>
                </a:solidFill>
              </a:rPr>
              <a:t>International Journal of Management Reviews</a:t>
            </a:r>
            <a:r>
              <a:rPr lang="en-GB" sz="1100" b="0" dirty="0">
                <a:solidFill>
                  <a:schemeClr val="tx1"/>
                </a:solidFill>
              </a:rPr>
              <a:t> 9 (3) p. 171-189</a:t>
            </a:r>
          </a:p>
          <a:p>
            <a:r>
              <a:rPr lang="en-GB" sz="1100" b="0" dirty="0" smtClean="0">
                <a:solidFill>
                  <a:schemeClr val="tx1"/>
                </a:solidFill>
              </a:rPr>
              <a:t>The </a:t>
            </a:r>
            <a:r>
              <a:rPr lang="en-GB" sz="1100" b="0" dirty="0">
                <a:solidFill>
                  <a:schemeClr val="tx1"/>
                </a:solidFill>
              </a:rPr>
              <a:t>impact of business process orientation on financial and non-financial performance</a:t>
            </a: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b="0" dirty="0">
                <a:solidFill>
                  <a:schemeClr val="tx1"/>
                </a:solidFill>
              </a:rPr>
              <a:t>Rok Škrinjar, Vesna Bosilj-Vukšic, Mojca Indihar-Štemberger (2008)</a:t>
            </a:r>
          </a:p>
          <a:p>
            <a:r>
              <a:rPr lang="en-GB" sz="1100" b="0" i="1" dirty="0">
                <a:solidFill>
                  <a:schemeClr val="tx1"/>
                </a:solidFill>
              </a:rPr>
              <a:t>Business Process Management Journal</a:t>
            </a:r>
            <a:r>
              <a:rPr lang="en-GB" sz="1100" b="0" dirty="0">
                <a:solidFill>
                  <a:schemeClr val="tx1"/>
                </a:solidFill>
              </a:rPr>
              <a:t> 14 (5) p. 738-754</a:t>
            </a:r>
          </a:p>
          <a:p>
            <a:r>
              <a:rPr lang="en-GB" sz="1100" b="0" dirty="0" smtClean="0">
                <a:solidFill>
                  <a:schemeClr val="tx1"/>
                </a:solidFill>
              </a:rPr>
              <a:t>STEPS</a:t>
            </a:r>
            <a:r>
              <a:rPr lang="en-GB" sz="1100" b="0" dirty="0">
                <a:solidFill>
                  <a:schemeClr val="tx1"/>
                </a:solidFill>
              </a:rPr>
              <a:t>: a knowledge management maturity roadmap for corporate sustainability</a:t>
            </a: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b="0" dirty="0">
                <a:solidFill>
                  <a:schemeClr val="tx1"/>
                </a:solidFill>
              </a:rPr>
              <a:t>H.S. Robinson, C.J. Anumba, P.M. Carrillo, A.M. Al-Ghassani (2006)</a:t>
            </a:r>
          </a:p>
          <a:p>
            <a:r>
              <a:rPr lang="en-GB" sz="1100" b="0" i="1" dirty="0">
                <a:solidFill>
                  <a:schemeClr val="tx1"/>
                </a:solidFill>
              </a:rPr>
              <a:t>Business Process Management Journal</a:t>
            </a:r>
            <a:r>
              <a:rPr lang="en-GB" sz="1100" b="0" dirty="0">
                <a:solidFill>
                  <a:schemeClr val="tx1"/>
                </a:solidFill>
              </a:rPr>
              <a:t> 12 (6) p. 793-808</a:t>
            </a:r>
          </a:p>
          <a:p>
            <a:endParaRPr lang="en-GB" sz="1100" b="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6250" y="66055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dirty="0" smtClean="0"/>
              <a:t>© Jeremy Noad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CDFF1-A1A6-4543-B27C-B770DA142093}" type="slidenum">
              <a:rPr lang="en-GB" altLang="en-US"/>
              <a:pPr>
                <a:defRPr/>
              </a:pPr>
              <a:t>3</a:t>
            </a:fld>
            <a:endParaRPr lang="en-GB" altLang="en-US" dirty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5263" y="1557338"/>
            <a:ext cx="284321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17863" y="1557338"/>
            <a:ext cx="283051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5263" y="2828925"/>
            <a:ext cx="2808287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03575" y="2828925"/>
            <a:ext cx="2859088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0338" y="4094163"/>
            <a:ext cx="28670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7163" y="5373688"/>
            <a:ext cx="283051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03575" y="4024313"/>
            <a:ext cx="283051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56325" y="5380038"/>
            <a:ext cx="2768600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03575" y="5373688"/>
            <a:ext cx="2830513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56325" y="4024313"/>
            <a:ext cx="2768600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51563" y="2828925"/>
            <a:ext cx="2773362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51563" y="1557338"/>
            <a:ext cx="27733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gray">
          <a:xfrm>
            <a:off x="161925" y="161925"/>
            <a:ext cx="6784975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144000" tIns="162000" rIns="0" bIns="0"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+mj-lt"/>
                <a:ea typeface="MS PGothic" charset="0"/>
                <a:cs typeface="MS PGothic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charset="0"/>
                <a:ea typeface="MS PGothic" charset="0"/>
                <a:cs typeface="MS PGothic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charset="0"/>
                <a:ea typeface="MS PGothic" charset="0"/>
                <a:cs typeface="MS PGothic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charset="0"/>
                <a:ea typeface="MS PGothic" charset="0"/>
                <a:cs typeface="MS PGothic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charset="0"/>
                <a:ea typeface="MS PGothic" charset="0"/>
                <a:cs typeface="MS PGothic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charset="0"/>
                <a:ea typeface="ＭＳ Ｐゴシック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charset="0"/>
                <a:ea typeface="ＭＳ Ｐゴシック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charset="0"/>
                <a:ea typeface="ＭＳ Ｐゴシック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kern="0" dirty="0" smtClean="0">
                <a:ea typeface="+mj-ea"/>
                <a:cs typeface="+mj-cs"/>
              </a:rPr>
              <a:t>The Linde Group worldwide</a:t>
            </a:r>
            <a:br>
              <a:rPr lang="en-GB" kern="0" dirty="0" smtClean="0">
                <a:ea typeface="+mj-ea"/>
                <a:cs typeface="+mj-cs"/>
              </a:rPr>
            </a:br>
            <a:r>
              <a:rPr lang="en-GB" b="0" kern="0" dirty="0" smtClean="0">
                <a:ea typeface="+mj-ea"/>
                <a:cs typeface="+mj-cs"/>
              </a:rPr>
              <a:t>In every part of Life</a:t>
            </a:r>
            <a:endParaRPr lang="en-GB" b="0" kern="0" baseline="30000" dirty="0" smtClean="0">
              <a:ea typeface="+mj-ea"/>
              <a:cs typeface="+mj-cs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6250" y="66055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mtClean="0"/>
              <a:t>© Jeremy Noad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2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A9F32E-B66A-4EDD-9E66-B0B6BCED52E5}" type="slidenum">
              <a:rPr lang="en-GB" altLang="en-US"/>
              <a:pPr>
                <a:defRPr/>
              </a:pPr>
              <a:t>4</a:t>
            </a:fld>
            <a:endParaRPr lang="en-GB" altLang="en-US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5263" y="1557338"/>
            <a:ext cx="2808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03575" y="1557338"/>
            <a:ext cx="28590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51563" y="1557338"/>
            <a:ext cx="27733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5263" y="2825750"/>
            <a:ext cx="28321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03575" y="2825750"/>
            <a:ext cx="28305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56325" y="2825750"/>
            <a:ext cx="27686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5263" y="4024313"/>
            <a:ext cx="28321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03575" y="4024313"/>
            <a:ext cx="283051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56325" y="4024313"/>
            <a:ext cx="2768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5263" y="5373688"/>
            <a:ext cx="28321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16275" y="5373688"/>
            <a:ext cx="2817813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r="15900" b="36589"/>
          <a:stretch>
            <a:fillRect/>
          </a:stretch>
        </p:blipFill>
        <p:spPr bwMode="gray">
          <a:xfrm>
            <a:off x="6191250" y="5373688"/>
            <a:ext cx="2733675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"/>
          <p:cNvSpPr txBox="1">
            <a:spLocks noChangeArrowheads="1"/>
          </p:cNvSpPr>
          <p:nvPr/>
        </p:nvSpPr>
        <p:spPr bwMode="gray">
          <a:xfrm>
            <a:off x="161925" y="161925"/>
            <a:ext cx="6784975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144000" tIns="162000" rIns="0" bIns="0"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+mj-lt"/>
                <a:ea typeface="MS PGothic" charset="0"/>
                <a:cs typeface="MS PGothic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charset="0"/>
                <a:ea typeface="MS PGothic" charset="0"/>
                <a:cs typeface="MS PGothic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charset="0"/>
                <a:ea typeface="MS PGothic" charset="0"/>
                <a:cs typeface="MS PGothic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charset="0"/>
                <a:ea typeface="MS PGothic" charset="0"/>
                <a:cs typeface="MS PGothic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charset="0"/>
                <a:ea typeface="MS PGothic" charset="0"/>
                <a:cs typeface="MS PGothic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charset="0"/>
                <a:ea typeface="ＭＳ Ｐゴシック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charset="0"/>
                <a:ea typeface="ＭＳ Ｐゴシック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charset="0"/>
                <a:ea typeface="ＭＳ Ｐゴシック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kern="0" dirty="0" smtClean="0">
                <a:ea typeface="+mj-ea"/>
                <a:cs typeface="+mj-cs"/>
              </a:rPr>
              <a:t>The Linde Group worldwide</a:t>
            </a:r>
            <a:br>
              <a:rPr lang="en-GB" kern="0" dirty="0" smtClean="0">
                <a:ea typeface="+mj-ea"/>
                <a:cs typeface="+mj-cs"/>
              </a:rPr>
            </a:br>
            <a:r>
              <a:rPr lang="en-GB" b="0" kern="0" dirty="0" smtClean="0">
                <a:ea typeface="+mj-ea"/>
                <a:cs typeface="+mj-cs"/>
              </a:rPr>
              <a:t>In every part of Life</a:t>
            </a:r>
            <a:endParaRPr lang="en-GB" b="0" kern="0" baseline="30000" dirty="0" smtClean="0">
              <a:ea typeface="+mj-ea"/>
              <a:cs typeface="+mj-cs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6250" y="66055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mtClean="0"/>
              <a:t>© Jeremy Noad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Sales Development Plan?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0" dirty="0" smtClean="0"/>
              <a:t>A sales development plan is a set of business activities.</a:t>
            </a:r>
          </a:p>
          <a:p>
            <a:endParaRPr lang="en-GB" sz="2400" b="0" dirty="0" smtClean="0"/>
          </a:p>
          <a:p>
            <a:r>
              <a:rPr lang="en-GB" sz="2400" b="0" dirty="0" smtClean="0"/>
              <a:t>It focuses on making a </a:t>
            </a:r>
            <a:r>
              <a:rPr lang="en-GB" sz="2800" dirty="0" smtClean="0"/>
              <a:t>positive impact on performance</a:t>
            </a:r>
            <a:r>
              <a:rPr lang="en-GB" sz="2400" b="0" dirty="0" smtClean="0"/>
              <a:t>.</a:t>
            </a:r>
          </a:p>
          <a:p>
            <a:endParaRPr lang="en-GB" sz="2400" b="0" dirty="0" smtClean="0"/>
          </a:p>
          <a:p>
            <a:r>
              <a:rPr lang="en-GB" sz="2400" b="0" dirty="0" smtClean="0"/>
              <a:t>It creates </a:t>
            </a:r>
            <a:r>
              <a:rPr lang="en-GB" sz="2800" dirty="0" smtClean="0"/>
              <a:t>sustainable performance transformation  </a:t>
            </a:r>
            <a:r>
              <a:rPr lang="en-GB" sz="2400" b="0" dirty="0" smtClean="0"/>
              <a:t>in the organisation</a:t>
            </a:r>
          </a:p>
          <a:p>
            <a:endParaRPr lang="en-GB" sz="2400" b="0" dirty="0" smtClean="0"/>
          </a:p>
          <a:p>
            <a:r>
              <a:rPr lang="en-GB" sz="2400" b="0" dirty="0" smtClean="0"/>
              <a:t>It </a:t>
            </a:r>
            <a:r>
              <a:rPr lang="en-GB" sz="2800" dirty="0" smtClean="0"/>
              <a:t>adjusts to the market conditions </a:t>
            </a:r>
            <a:r>
              <a:rPr lang="en-GB" sz="2400" b="0" dirty="0" smtClean="0"/>
              <a:t>via a modular approach.</a:t>
            </a:r>
            <a:endParaRPr lang="en-GB" sz="2400" b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dirty="0" smtClean="0"/>
              <a:t>   </a:t>
            </a:r>
            <a:endParaRPr lang="en-GB" altLang="en-US" dirty="0"/>
          </a:p>
        </p:txBody>
      </p:sp>
      <p:sp>
        <p:nvSpPr>
          <p:cNvPr id="5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6250" y="66055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mtClean="0"/>
              <a:t>© Jeremy Noad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0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5122912" cy="923702"/>
          </a:xfrm>
        </p:spPr>
        <p:txBody>
          <a:bodyPr/>
          <a:lstStyle/>
          <a:p>
            <a:r>
              <a:rPr lang="en-GB" dirty="0" smtClean="0"/>
              <a:t>Problem 1 – Where to focus?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74800"/>
            <a:ext cx="4978400" cy="306231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2121099"/>
          </a:xfrm>
        </p:spPr>
        <p:txBody>
          <a:bodyPr/>
          <a:lstStyle/>
          <a:p>
            <a:r>
              <a:rPr lang="en-GB" sz="1800" dirty="0" smtClean="0"/>
              <a:t>The High Performance Organisation Challenge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Productivity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Synergies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Growth</a:t>
            </a:r>
            <a:endParaRPr lang="en-GB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63888" y="1412776"/>
            <a:ext cx="0" cy="47525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67544" y="3645024"/>
            <a:ext cx="309634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 txBox="1">
            <a:spLocks/>
          </p:cNvSpPr>
          <p:nvPr/>
        </p:nvSpPr>
        <p:spPr bwMode="gray">
          <a:xfrm>
            <a:off x="467544" y="3817516"/>
            <a:ext cx="3008313" cy="212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None/>
              <a:tabLst>
                <a:tab pos="265113" algn="l"/>
              </a:tabLst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None/>
              <a:tabLst>
                <a:tab pos="265113" algn="l"/>
              </a:tabLst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Font typeface="LindeDaxPowerPoint" pitchFamily="34" charset="0"/>
              <a:buNone/>
              <a:tabLst>
                <a:tab pos="265113" algn="l"/>
              </a:tabLst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None/>
              <a:tabLst>
                <a:tab pos="265113" algn="l"/>
              </a:tabLst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None/>
              <a:tabLst>
                <a:tab pos="265113" algn="l"/>
              </a:tabLst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None/>
              <a:tabLst>
                <a:tab pos="265113" algn="l"/>
              </a:tabLst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None/>
              <a:tabLst>
                <a:tab pos="265113" algn="l"/>
              </a:tabLst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None/>
              <a:tabLst>
                <a:tab pos="265113" algn="l"/>
              </a:tabLst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None/>
              <a:tabLst>
                <a:tab pos="265113" algn="l"/>
              </a:tabLst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dirty="0" smtClean="0"/>
              <a:t>Needed to 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</a:t>
            </a:r>
            <a:r>
              <a:rPr lang="en-GB" sz="1800" dirty="0" smtClean="0"/>
              <a:t>mpact on performance positively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Transform performance sustainably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 smtClean="0"/>
              <a:t>Implementable within existing constraints</a:t>
            </a:r>
            <a:endParaRPr lang="en-GB" sz="1800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4" y="4572868"/>
            <a:ext cx="1552575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82" y="4581128"/>
            <a:ext cx="1344862" cy="19799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48541"/>
            <a:ext cx="1368152" cy="1829327"/>
          </a:xfrm>
          <a:prstGeom prst="rect">
            <a:avLst/>
          </a:prstGeom>
        </p:spPr>
      </p:pic>
      <p:sp>
        <p:nvSpPr>
          <p:cNvPr id="18" name="Rectangle 5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gray">
          <a:xfrm>
            <a:off x="323850" y="64531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GB" dirty="0" smtClean="0"/>
              <a:t>© Jeremy Noad 2014</a:t>
            </a:r>
          </a:p>
        </p:txBody>
      </p:sp>
    </p:spTree>
    <p:extLst>
      <p:ext uri="{BB962C8B-B14F-4D97-AF65-F5344CB8AC3E}">
        <p14:creationId xmlns:p14="http://schemas.microsoft.com/office/powerpoint/2010/main" val="53023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gray">
          <a:xfrm>
            <a:off x="1187450" y="5251450"/>
            <a:ext cx="66230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lnSpc>
                <a:spcPct val="110000"/>
              </a:lnSpc>
              <a:spcAft>
                <a:spcPct val="30000"/>
              </a:spcAft>
            </a:pPr>
            <a:r>
              <a:rPr lang="de-DE" altLang="en-US" sz="1400" b="1" dirty="0" smtClean="0">
                <a:latin typeface="LindeDaxPowerPoint" pitchFamily="34" charset="0"/>
              </a:rPr>
              <a:t>Sales Team Effectiveness</a:t>
            </a:r>
            <a:endParaRPr lang="de-DE" altLang="en-US" sz="1400" b="1" dirty="0">
              <a:latin typeface="LindeDaxPowerPoint" pitchFamily="34" charset="0"/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gray">
          <a:xfrm rot="-5400000">
            <a:off x="-912812" y="3152775"/>
            <a:ext cx="36941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lnSpc>
                <a:spcPct val="110000"/>
              </a:lnSpc>
              <a:spcAft>
                <a:spcPct val="30000"/>
              </a:spcAft>
            </a:pPr>
            <a:r>
              <a:rPr lang="de-DE" altLang="en-US" sz="1400" b="1" dirty="0" smtClean="0">
                <a:latin typeface="LindeDaxPowerPoint" pitchFamily="34" charset="0"/>
              </a:rPr>
              <a:t>Sales Manger Effectiveness</a:t>
            </a:r>
            <a:endParaRPr lang="de-DE" altLang="en-US" sz="1400" b="1" dirty="0">
              <a:latin typeface="LindeDaxPowerPoint" pitchFamily="34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25" y="163513"/>
            <a:ext cx="5778500" cy="1019175"/>
          </a:xfrm>
        </p:spPr>
        <p:txBody>
          <a:bodyPr/>
          <a:lstStyle/>
          <a:p>
            <a:r>
              <a:rPr lang="en-GB" altLang="en-US" dirty="0" smtClean="0"/>
              <a:t>The Outcome</a:t>
            </a:r>
            <a:endParaRPr lang="de-DE" altLang="en-US" dirty="0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gray">
          <a:xfrm>
            <a:off x="1188244" y="1557338"/>
            <a:ext cx="3311525" cy="1844675"/>
          </a:xfrm>
          <a:prstGeom prst="rect">
            <a:avLst/>
          </a:prstGeom>
          <a:solidFill>
            <a:schemeClr val="bg2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marL="266700" indent="-266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Aft>
                <a:spcPct val="30000"/>
              </a:spcAft>
            </a:pPr>
            <a:r>
              <a:rPr lang="de-DE" altLang="en-US" sz="2800" dirty="0" smtClean="0">
                <a:solidFill>
                  <a:schemeClr val="bg1"/>
                </a:solidFill>
                <a:latin typeface="LindeDaxPowerPoint" pitchFamily="34" charset="0"/>
              </a:rPr>
              <a:t>Develop</a:t>
            </a:r>
            <a:endParaRPr lang="de-DE" altLang="en-US" sz="2800" dirty="0">
              <a:solidFill>
                <a:schemeClr val="bg1"/>
              </a:solidFill>
              <a:latin typeface="LindeDaxPowerPoint" pitchFamily="34" charset="0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gray">
          <a:xfrm>
            <a:off x="1187450" y="3405188"/>
            <a:ext cx="3311525" cy="1846262"/>
          </a:xfrm>
          <a:prstGeom prst="rect">
            <a:avLst/>
          </a:prstGeom>
          <a:solidFill>
            <a:schemeClr val="tx2">
              <a:lumMod val="1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marL="266700" indent="-266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Aft>
                <a:spcPct val="30000"/>
              </a:spcAft>
            </a:pPr>
            <a:r>
              <a:rPr lang="de-DE" altLang="en-US" sz="2800" dirty="0" smtClean="0">
                <a:solidFill>
                  <a:schemeClr val="bg1"/>
                </a:solidFill>
                <a:latin typeface="LindeDaxPowerPoint" pitchFamily="34" charset="0"/>
              </a:rPr>
              <a:t>Disturb</a:t>
            </a:r>
            <a:endParaRPr lang="de-DE" altLang="en-US" sz="2800" dirty="0">
              <a:solidFill>
                <a:schemeClr val="bg1"/>
              </a:solidFill>
              <a:latin typeface="LindeDaxPowerPoint" pitchFamily="34" charset="0"/>
            </a:endParaRP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gray">
          <a:xfrm>
            <a:off x="4498975" y="1563688"/>
            <a:ext cx="3313113" cy="1844675"/>
          </a:xfrm>
          <a:prstGeom prst="rect">
            <a:avLst/>
          </a:prstGeom>
          <a:solidFill>
            <a:schemeClr val="tx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marL="266700" indent="-266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Aft>
                <a:spcPct val="30000"/>
              </a:spcAft>
            </a:pPr>
            <a:r>
              <a:rPr lang="de-DE" altLang="en-US" sz="2800" dirty="0" smtClean="0">
                <a:solidFill>
                  <a:schemeClr val="bg1"/>
                </a:solidFill>
                <a:latin typeface="LindeDaxPowerPoint" pitchFamily="34" charset="0"/>
              </a:rPr>
              <a:t>Drive</a:t>
            </a:r>
            <a:endParaRPr lang="de-DE" altLang="en-US" sz="2800" dirty="0">
              <a:solidFill>
                <a:schemeClr val="bg1"/>
              </a:solidFill>
              <a:latin typeface="LindeDaxPowerPoint" pitchFamily="34" charset="0"/>
            </a:endParaRP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gray">
          <a:xfrm>
            <a:off x="4498975" y="3405188"/>
            <a:ext cx="3313113" cy="184626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6350" algn="ctr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marL="266700" indent="-266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Aft>
                <a:spcPct val="30000"/>
              </a:spcAft>
            </a:pPr>
            <a:r>
              <a:rPr lang="de-DE" altLang="en-US" sz="2800" dirty="0" smtClean="0">
                <a:latin typeface="LindeDaxPowerPoint" pitchFamily="34" charset="0"/>
              </a:rPr>
              <a:t>Damage</a:t>
            </a:r>
            <a:endParaRPr lang="de-DE" altLang="en-US" sz="2800" dirty="0">
              <a:latin typeface="LindeDaxPowerPoint" pitchFamily="34" charset="0"/>
            </a:endParaRP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gray">
          <a:xfrm>
            <a:off x="1187450" y="5251450"/>
            <a:ext cx="16557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110000"/>
              </a:lnSpc>
              <a:spcAft>
                <a:spcPct val="30000"/>
              </a:spcAft>
            </a:pPr>
            <a:r>
              <a:rPr lang="de-DE" altLang="en-US" sz="1400">
                <a:latin typeface="LindeDaxPowerPoint" pitchFamily="34" charset="0"/>
              </a:rPr>
              <a:t>Low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gray">
          <a:xfrm>
            <a:off x="6154738" y="5251450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r">
              <a:lnSpc>
                <a:spcPct val="110000"/>
              </a:lnSpc>
              <a:spcAft>
                <a:spcPct val="30000"/>
              </a:spcAft>
            </a:pPr>
            <a:r>
              <a:rPr lang="de-DE" altLang="en-US" sz="1400">
                <a:latin typeface="LindeDaxPowerPoint" pitchFamily="34" charset="0"/>
              </a:rPr>
              <a:t>High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gray">
          <a:xfrm rot="-5400000">
            <a:off x="502444" y="4568031"/>
            <a:ext cx="863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110000"/>
              </a:lnSpc>
              <a:spcAft>
                <a:spcPct val="30000"/>
              </a:spcAft>
            </a:pPr>
            <a:r>
              <a:rPr lang="de-DE" altLang="en-US" sz="1400">
                <a:latin typeface="LindeDaxPowerPoint" pitchFamily="34" charset="0"/>
              </a:rPr>
              <a:t>Low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gray">
          <a:xfrm rot="16200000">
            <a:off x="502444" y="1737519"/>
            <a:ext cx="863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r">
              <a:lnSpc>
                <a:spcPct val="110000"/>
              </a:lnSpc>
              <a:spcAft>
                <a:spcPct val="30000"/>
              </a:spcAft>
            </a:pPr>
            <a:r>
              <a:rPr lang="de-DE" altLang="en-US" sz="1400">
                <a:latin typeface="LindeDaxPowerPoint" pitchFamily="34" charset="0"/>
              </a:rPr>
              <a:t>High</a:t>
            </a:r>
          </a:p>
        </p:txBody>
      </p:sp>
      <p:sp>
        <p:nvSpPr>
          <p:cNvPr id="144397" name="Freeform 13"/>
          <p:cNvSpPr>
            <a:spLocks/>
          </p:cNvSpPr>
          <p:nvPr/>
        </p:nvSpPr>
        <p:spPr bwMode="gray">
          <a:xfrm>
            <a:off x="1187450" y="1557338"/>
            <a:ext cx="6624638" cy="3694112"/>
          </a:xfrm>
          <a:custGeom>
            <a:avLst/>
            <a:gdLst>
              <a:gd name="T0" fmla="*/ 0 w 4173"/>
              <a:gd name="T1" fmla="*/ 0 h 2086"/>
              <a:gd name="T2" fmla="*/ 0 w 4173"/>
              <a:gd name="T3" fmla="*/ 2086 h 2086"/>
              <a:gd name="T4" fmla="*/ 4173 w 4173"/>
              <a:gd name="T5" fmla="*/ 2086 h 2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73" h="2086">
                <a:moveTo>
                  <a:pt x="0" y="0"/>
                </a:moveTo>
                <a:lnTo>
                  <a:pt x="0" y="2086"/>
                </a:lnTo>
                <a:lnTo>
                  <a:pt x="4173" y="208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dt" sz="half" idx="4294967295"/>
            <p:custDataLst>
              <p:tags r:id="rId1"/>
            </p:custDataLst>
          </p:nvPr>
        </p:nvSpPr>
        <p:spPr bwMode="gray">
          <a:xfrm>
            <a:off x="323850" y="64531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GB" dirty="0" smtClean="0"/>
              <a:t>© Jeremy Noad 2014</a:t>
            </a:r>
          </a:p>
        </p:txBody>
      </p:sp>
    </p:spTree>
    <p:extLst>
      <p:ext uri="{BB962C8B-B14F-4D97-AF65-F5344CB8AC3E}">
        <p14:creationId xmlns:p14="http://schemas.microsoft.com/office/powerpoint/2010/main" val="35565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453188"/>
            <a:ext cx="1860550" cy="252412"/>
          </a:xfrm>
          <a:prstGeom prst="rect">
            <a:avLst/>
          </a:prstGeom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LindeDaxPowerPoint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LindeDaxPowerPoint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LindeDaxPowerPoint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LindeDaxPowerPoint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LindeDaxPowerPoint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defRPr sz="1400">
                <a:solidFill>
                  <a:schemeClr val="tx1"/>
                </a:solidFill>
                <a:latin typeface="LindeDaxPowerPoint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defRPr sz="1400">
                <a:solidFill>
                  <a:schemeClr val="tx1"/>
                </a:solidFill>
                <a:latin typeface="LindeDaxPowerPoint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defRPr sz="1400">
                <a:solidFill>
                  <a:schemeClr val="tx1"/>
                </a:solidFill>
                <a:latin typeface="LindeDaxPowerPoint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defRPr sz="1400">
                <a:solidFill>
                  <a:schemeClr val="tx1"/>
                </a:solidFill>
                <a:latin typeface="LindeDaxPowerPoint" pitchFamily="34" charset="0"/>
              </a:defRPr>
            </a:lvl9pPr>
          </a:lstStyle>
          <a:p>
            <a:pPr eaLnBrk="1" hangingPunct="1">
              <a:defRPr/>
            </a:pPr>
            <a:fld id="{5D1364AB-7413-43B3-AD4A-C555717E1EDD}" type="slidenum">
              <a:rPr lang="en-GB" altLang="en-US" sz="800"/>
              <a:pPr eaLnBrk="1" hangingPunct="1">
                <a:defRPr/>
              </a:pPr>
              <a:t>8</a:t>
            </a:fld>
            <a:endParaRPr lang="en-GB" altLang="en-US" sz="800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Sales Manager has influence on</a:t>
            </a:r>
          </a:p>
        </p:txBody>
      </p:sp>
      <p:pic>
        <p:nvPicPr>
          <p:cNvPr id="10244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7"/>
          <a:stretch>
            <a:fillRect/>
          </a:stretch>
        </p:blipFill>
        <p:spPr bwMode="auto">
          <a:xfrm>
            <a:off x="827584" y="1638300"/>
            <a:ext cx="7416824" cy="238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gray">
          <a:xfrm>
            <a:off x="282575" y="4405313"/>
            <a:ext cx="8550275" cy="183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 eaLnBrk="0" hangingPunct="0">
              <a:lnSpc>
                <a:spcPct val="110000"/>
              </a:lnSpc>
              <a:spcAft>
                <a:spcPct val="30000"/>
              </a:spcAft>
              <a:tabLst>
                <a:tab pos="274638" algn="l"/>
              </a:tabLst>
              <a:defRPr sz="1600" b="1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30000"/>
              </a:spcAft>
              <a:tabLst>
                <a:tab pos="274638" algn="l"/>
              </a:tabLs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2pPr>
            <a:lvl3pPr marL="382588" indent="-379413" eaLnBrk="0" hangingPunct="0">
              <a:lnSpc>
                <a:spcPct val="110000"/>
              </a:lnSpc>
              <a:spcAft>
                <a:spcPct val="30000"/>
              </a:spcAft>
              <a:buFont typeface="LindeDaxPowerPoint" pitchFamily="34" charset="0"/>
              <a:buChar char="—"/>
              <a:tabLst>
                <a:tab pos="274638" algn="l"/>
              </a:tabLs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3pPr>
            <a:lvl4pPr marL="762000" indent="-377825" eaLnBrk="0" hangingPunct="0">
              <a:lnSpc>
                <a:spcPct val="110000"/>
              </a:lnSpc>
              <a:spcAft>
                <a:spcPct val="30000"/>
              </a:spcAft>
              <a:buChar char="—"/>
              <a:tabLst>
                <a:tab pos="274638" algn="l"/>
              </a:tabLs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4pPr>
            <a:lvl5pPr marL="1141413" indent="-377825" eaLnBrk="0" hangingPunct="0">
              <a:lnSpc>
                <a:spcPct val="110000"/>
              </a:lnSpc>
              <a:spcAft>
                <a:spcPct val="30000"/>
              </a:spcAft>
              <a:buChar char="—"/>
              <a:tabLst>
                <a:tab pos="274638" algn="l"/>
              </a:tabLs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5pPr>
            <a:lvl6pPr marL="1598613" indent="-3778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74638" algn="l"/>
              </a:tabLs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6pPr>
            <a:lvl7pPr marL="2055813" indent="-3778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74638" algn="l"/>
              </a:tabLs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7pPr>
            <a:lvl8pPr marL="2513013" indent="-3778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74638" algn="l"/>
              </a:tabLs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8pPr>
            <a:lvl9pPr marL="2970213" indent="-3778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74638" algn="l"/>
              </a:tabLst>
              <a:defRPr sz="1600">
                <a:solidFill>
                  <a:schemeClr val="accent1"/>
                </a:solidFill>
                <a:latin typeface="LindeDaxPowerPoint" pitchFamily="34" charset="0"/>
                <a:cs typeface="Arial" charset="0"/>
              </a:defRPr>
            </a:lvl9pPr>
          </a:lstStyle>
          <a:p>
            <a:endParaRPr lang="en-GB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04355"/>
              </p:ext>
            </p:extLst>
          </p:nvPr>
        </p:nvGraphicFramePr>
        <p:xfrm>
          <a:off x="899593" y="4240213"/>
          <a:ext cx="7200798" cy="246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6"/>
                <a:gridCol w="2400266"/>
                <a:gridCol w="2400266"/>
              </a:tblGrid>
              <a:tr h="2468562">
                <a:tc>
                  <a:txBody>
                    <a:bodyPr/>
                    <a:lstStyle/>
                    <a:p>
                      <a:r>
                        <a:rPr lang="en-US" altLang="en-US" sz="1200" dirty="0" smtClean="0">
                          <a:solidFill>
                            <a:schemeClr val="bg1"/>
                          </a:solidFill>
                        </a:rPr>
                        <a:t>People are the biggest contributors to high performance; </a:t>
                      </a:r>
                    </a:p>
                    <a:p>
                      <a:pPr marL="179388" lvl="2" indent="0">
                        <a:buFont typeface="Arial" panose="020B0604020202020204" pitchFamily="34" charset="0"/>
                        <a:buNone/>
                      </a:pPr>
                      <a:r>
                        <a:rPr lang="en-US" altLang="en-US" sz="1200" dirty="0" smtClean="0">
                          <a:solidFill>
                            <a:schemeClr val="bg1"/>
                          </a:solidFill>
                        </a:rPr>
                        <a:t>it’s what they do that counts</a:t>
                      </a:r>
                    </a:p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698" marB="45698"/>
                </a:tc>
                <a:tc>
                  <a:txBody>
                    <a:bodyPr/>
                    <a:lstStyle/>
                    <a:p>
                      <a:r>
                        <a:rPr lang="en-US" altLang="en-US" sz="1200" dirty="0" smtClean="0">
                          <a:solidFill>
                            <a:schemeClr val="bg1"/>
                          </a:solidFill>
                        </a:rPr>
                        <a:t>After the people, having the right processes is the next biggest factor in delivering high performance; </a:t>
                      </a:r>
                    </a:p>
                    <a:p>
                      <a:pPr marL="179388" lvl="2" indent="0">
                        <a:buFont typeface="Arial" panose="020B0604020202020204" pitchFamily="34" charset="0"/>
                        <a:buNone/>
                      </a:pPr>
                      <a:r>
                        <a:rPr lang="en-US" altLang="en-US" sz="1200" dirty="0" smtClean="0">
                          <a:solidFill>
                            <a:schemeClr val="bg1"/>
                          </a:solidFill>
                        </a:rPr>
                        <a:t>Identifying and executing best practice</a:t>
                      </a:r>
                    </a:p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698" marB="45698"/>
                </a:tc>
                <a:tc>
                  <a:txBody>
                    <a:bodyPr/>
                    <a:lstStyle/>
                    <a:p>
                      <a:r>
                        <a:rPr lang="en-US" altLang="en-US" sz="1200" dirty="0" smtClean="0">
                          <a:solidFill>
                            <a:schemeClr val="bg1"/>
                          </a:solidFill>
                        </a:rPr>
                        <a:t>The platform can help improve or increase the speed of the processes;</a:t>
                      </a:r>
                    </a:p>
                    <a:p>
                      <a:pPr marL="179388" lvl="2" indent="0">
                        <a:buFont typeface="Arial" panose="020B0604020202020204" pitchFamily="34" charset="0"/>
                        <a:buNone/>
                      </a:pPr>
                      <a:r>
                        <a:rPr lang="en-US" altLang="en-US" sz="1200" dirty="0" smtClean="0">
                          <a:solidFill>
                            <a:schemeClr val="bg1"/>
                          </a:solidFill>
                        </a:rPr>
                        <a:t>access to knowledge, sales activities, customer &amp; employee satisfaction, operational costs</a:t>
                      </a:r>
                      <a:endParaRPr lang="en-GB" altLang="en-US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698" marB="45698"/>
                </a:tc>
              </a:tr>
            </a:tbl>
          </a:graphicData>
        </a:graphic>
      </p:graphicFrame>
      <p:sp>
        <p:nvSpPr>
          <p:cNvPr id="7" name="Rectangle 5"/>
          <p:cNvSpPr>
            <a:spLocks noGrp="1" noChangeArrowheads="1"/>
          </p:cNvSpPr>
          <p:nvPr>
            <p:ph type="dt" sz="half" idx="4294967295"/>
            <p:custDataLst>
              <p:tags r:id="rId1"/>
            </p:custDataLst>
          </p:nvPr>
        </p:nvSpPr>
        <p:spPr bwMode="gray">
          <a:xfrm>
            <a:off x="318443" y="6605588"/>
            <a:ext cx="66357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GB" dirty="0" smtClean="0"/>
              <a:t>© Jeremy Noad 2014</a:t>
            </a:r>
          </a:p>
        </p:txBody>
      </p:sp>
    </p:spTree>
    <p:extLst>
      <p:ext uri="{BB962C8B-B14F-4D97-AF65-F5344CB8AC3E}">
        <p14:creationId xmlns:p14="http://schemas.microsoft.com/office/powerpoint/2010/main" val="29701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23850" y="6381750"/>
            <a:ext cx="6635750" cy="252413"/>
          </a:xfrm>
          <a:prstGeom prst="rect">
            <a:avLst/>
          </a:prstGeom>
        </p:spPr>
        <p:txBody>
          <a:bodyPr/>
          <a:lstStyle/>
          <a:p>
            <a:r>
              <a:rPr lang="en-GB" altLang="en-US" dirty="0"/>
              <a:t>   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Sales Manager has influence on</a:t>
            </a:r>
            <a:endParaRPr lang="en-GB" altLang="en-US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250825" y="1557338"/>
            <a:ext cx="1909763" cy="10080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imes New Roman" pitchFamily="18" charset="0"/>
              </a:rPr>
              <a:t>External Factors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GB" altLang="en-US" sz="1400" dirty="0">
                <a:solidFill>
                  <a:schemeClr val="bg1"/>
                </a:solidFill>
                <a:latin typeface="Times New Roman" pitchFamily="18" charset="0"/>
              </a:rPr>
              <a:t>Environment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GB" altLang="en-US" sz="1400" dirty="0">
                <a:solidFill>
                  <a:schemeClr val="bg1"/>
                </a:solidFill>
                <a:latin typeface="Times New Roman" pitchFamily="18" charset="0"/>
              </a:rPr>
              <a:t> competition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50825" y="3357563"/>
            <a:ext cx="1944688" cy="10080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imes New Roman" pitchFamily="18" charset="0"/>
              </a:rPr>
              <a:t>Company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imes New Roman" pitchFamily="18" charset="0"/>
              </a:rPr>
              <a:t>Strategy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4391025" y="6481763"/>
            <a:ext cx="47529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Times New Roman" pitchFamily="18" charset="0"/>
              </a:rPr>
              <a:t>Adapted </a:t>
            </a:r>
            <a:r>
              <a:rPr lang="en-GB" altLang="en-US" sz="1800" dirty="0" smtClean="0">
                <a:latin typeface="Times New Roman" pitchFamily="18" charset="0"/>
              </a:rPr>
              <a:t> </a:t>
            </a:r>
            <a:r>
              <a:rPr lang="en-GB" altLang="en-US" sz="1800" dirty="0">
                <a:latin typeface="Times New Roman" pitchFamily="18" charset="0"/>
              </a:rPr>
              <a:t>Zoltners, Sinha Lorimar 2008</a:t>
            </a:r>
          </a:p>
        </p:txBody>
      </p:sp>
      <p:sp>
        <p:nvSpPr>
          <p:cNvPr id="158726" name="AutoShape 6"/>
          <p:cNvSpPr>
            <a:spLocks noChangeArrowheads="1"/>
          </p:cNvSpPr>
          <p:nvPr/>
        </p:nvSpPr>
        <p:spPr bwMode="auto">
          <a:xfrm>
            <a:off x="2916238" y="1989138"/>
            <a:ext cx="576262" cy="217487"/>
          </a:xfrm>
          <a:prstGeom prst="rightArrow">
            <a:avLst>
              <a:gd name="adj1" fmla="val 50000"/>
              <a:gd name="adj2" fmla="val 6624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250825" y="5300663"/>
            <a:ext cx="1944688" cy="10080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imes New Roman" pitchFamily="18" charset="0"/>
              </a:rPr>
              <a:t>Marketing &amp;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imes New Roman" pitchFamily="18" charset="0"/>
              </a:rPr>
              <a:t>Sales Strategies</a:t>
            </a:r>
          </a:p>
        </p:txBody>
      </p:sp>
      <p:sp>
        <p:nvSpPr>
          <p:cNvPr id="158728" name="AutoShape 8"/>
          <p:cNvSpPr>
            <a:spLocks noChangeArrowheads="1"/>
          </p:cNvSpPr>
          <p:nvPr/>
        </p:nvSpPr>
        <p:spPr bwMode="auto">
          <a:xfrm rot="5400000">
            <a:off x="862807" y="2447131"/>
            <a:ext cx="649288" cy="10064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9" name="AutoShape 9"/>
          <p:cNvSpPr>
            <a:spLocks noChangeArrowheads="1"/>
          </p:cNvSpPr>
          <p:nvPr/>
        </p:nvSpPr>
        <p:spPr bwMode="auto">
          <a:xfrm rot="5400000">
            <a:off x="862807" y="4329906"/>
            <a:ext cx="649288" cy="10064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30" name="AutoShape 10"/>
          <p:cNvSpPr>
            <a:spLocks noChangeArrowheads="1"/>
          </p:cNvSpPr>
          <p:nvPr/>
        </p:nvSpPr>
        <p:spPr bwMode="auto">
          <a:xfrm>
            <a:off x="2484438" y="5300663"/>
            <a:ext cx="1152525" cy="1006475"/>
          </a:xfrm>
          <a:prstGeom prst="rightArrow">
            <a:avLst>
              <a:gd name="adj1" fmla="val 50000"/>
              <a:gd name="adj2" fmla="val 286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31" name="AutoShape 11"/>
          <p:cNvSpPr>
            <a:spLocks noChangeArrowheads="1"/>
          </p:cNvSpPr>
          <p:nvPr/>
        </p:nvSpPr>
        <p:spPr bwMode="auto">
          <a:xfrm>
            <a:off x="2916238" y="3716338"/>
            <a:ext cx="576262" cy="217487"/>
          </a:xfrm>
          <a:prstGeom prst="rightArrow">
            <a:avLst>
              <a:gd name="adj1" fmla="val 50000"/>
              <a:gd name="adj2" fmla="val 6624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3851275" y="1844675"/>
            <a:ext cx="1368425" cy="446405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 anchorCtr="1"/>
          <a:lstStyle/>
          <a:p>
            <a:pPr>
              <a:lnSpc>
                <a:spcPct val="10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imes New Roman" pitchFamily="18" charset="0"/>
              </a:rPr>
              <a:t>Effectiveness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imes New Roman" pitchFamily="18" charset="0"/>
              </a:rPr>
              <a:t>Factors</a:t>
            </a:r>
          </a:p>
        </p:txBody>
      </p:sp>
      <p:sp>
        <p:nvSpPr>
          <p:cNvPr id="158733" name="AutoShape 13"/>
          <p:cNvSpPr>
            <a:spLocks noChangeArrowheads="1"/>
          </p:cNvSpPr>
          <p:nvPr/>
        </p:nvSpPr>
        <p:spPr bwMode="auto">
          <a:xfrm>
            <a:off x="5292725" y="3429000"/>
            <a:ext cx="865188" cy="10064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6156325" y="2565400"/>
            <a:ext cx="865188" cy="2735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 anchorCtr="1"/>
          <a:lstStyle/>
          <a:p>
            <a:pPr>
              <a:lnSpc>
                <a:spcPct val="10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imes New Roman" pitchFamily="18" charset="0"/>
              </a:rPr>
              <a:t>Sales force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imes New Roman" pitchFamily="18" charset="0"/>
              </a:rPr>
              <a:t> actions</a:t>
            </a:r>
          </a:p>
        </p:txBody>
      </p:sp>
      <p:sp>
        <p:nvSpPr>
          <p:cNvPr id="158735" name="AutoShape 15"/>
          <p:cNvSpPr>
            <a:spLocks noChangeArrowheads="1"/>
          </p:cNvSpPr>
          <p:nvPr/>
        </p:nvSpPr>
        <p:spPr bwMode="auto">
          <a:xfrm>
            <a:off x="7092950" y="3357563"/>
            <a:ext cx="865188" cy="10064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8027988" y="2636838"/>
            <a:ext cx="865187" cy="27352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 anchorCtr="1"/>
          <a:lstStyle/>
          <a:p>
            <a:pPr>
              <a:lnSpc>
                <a:spcPct val="10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imes New Roman" pitchFamily="18" charset="0"/>
              </a:rPr>
              <a:t>Customer Actions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imes New Roman" pitchFamily="18" charset="0"/>
              </a:rPr>
              <a:t> Company Results</a:t>
            </a:r>
          </a:p>
        </p:txBody>
      </p:sp>
      <p:sp>
        <p:nvSpPr>
          <p:cNvPr id="2" name="Oval 1"/>
          <p:cNvSpPr/>
          <p:nvPr/>
        </p:nvSpPr>
        <p:spPr>
          <a:xfrm>
            <a:off x="2916238" y="908720"/>
            <a:ext cx="5041900" cy="59492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dt" sz="half" idx="4294967295"/>
            <p:custDataLst>
              <p:tags r:id="rId1"/>
            </p:custDataLst>
          </p:nvPr>
        </p:nvSpPr>
        <p:spPr bwMode="gray">
          <a:xfrm>
            <a:off x="278929" y="6597351"/>
            <a:ext cx="3933031" cy="19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GB" dirty="0" smtClean="0"/>
              <a:t>© Jeremy Noad 2014</a:t>
            </a:r>
          </a:p>
        </p:txBody>
      </p:sp>
    </p:spTree>
    <p:extLst>
      <p:ext uri="{BB962C8B-B14F-4D97-AF65-F5344CB8AC3E}">
        <p14:creationId xmlns:p14="http://schemas.microsoft.com/office/powerpoint/2010/main" val="8257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KX_6GZFUqcaj8K8q1GK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uyZTyHXUGZ_KQk2AIbG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0RCfHNm0K4plfPNazWh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3YHEJzXEGRk3DkYcDBB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YWw1Xct0is_njlx1gai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QUKPlULkW2x7Ht7rveH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tvFaJwbEaE6CdH.yVY8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QstPr3kGn.0KbL_rL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fsLzxm0kq7CQ9TuFJYR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4uv1pdVukGVVo2ResgzB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UVyFvJwkOnAF9PbQFpA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GZQuJW.EW6RuQ_aJW9FA"/>
</p:tagLst>
</file>

<file path=ppt/theme/theme1.xml><?xml version="1.0" encoding="utf-8"?>
<a:theme xmlns:a="http://schemas.openxmlformats.org/drawingml/2006/main" name="TLG_PPT_Master_engl">
  <a:themeElements>
    <a:clrScheme name="TLG_PPT_Master_engl 1">
      <a:dk1>
        <a:srgbClr val="00305C"/>
      </a:dk1>
      <a:lt1>
        <a:srgbClr val="FFFFFF"/>
      </a:lt1>
      <a:dk2>
        <a:srgbClr val="D1D4CC"/>
      </a:dk2>
      <a:lt2>
        <a:srgbClr val="008AC4"/>
      </a:lt2>
      <a:accent1>
        <a:srgbClr val="00305C"/>
      </a:accent1>
      <a:accent2>
        <a:srgbClr val="0D5C91"/>
      </a:accent2>
      <a:accent3>
        <a:srgbClr val="FFFFFF"/>
      </a:accent3>
      <a:accent4>
        <a:srgbClr val="00274D"/>
      </a:accent4>
      <a:accent5>
        <a:srgbClr val="AAADB5"/>
      </a:accent5>
      <a:accent6>
        <a:srgbClr val="0B5383"/>
      </a:accent6>
      <a:hlink>
        <a:srgbClr val="6B8FB5"/>
      </a:hlink>
      <a:folHlink>
        <a:srgbClr val="B01C2E"/>
      </a:folHlink>
    </a:clrScheme>
    <a:fontScheme name="TLG_PPT_Master_engl">
      <a:majorFont>
        <a:latin typeface="LindeDaxPowerPoint"/>
        <a:ea typeface=""/>
        <a:cs typeface=""/>
      </a:majorFont>
      <a:minorFont>
        <a:latin typeface="LindeDaxPowerPo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LG_PPT_Master_engl 1">
        <a:dk1>
          <a:srgbClr val="00305C"/>
        </a:dk1>
        <a:lt1>
          <a:srgbClr val="FFFFFF"/>
        </a:lt1>
        <a:dk2>
          <a:srgbClr val="D1D4CC"/>
        </a:dk2>
        <a:lt2>
          <a:srgbClr val="008AC4"/>
        </a:lt2>
        <a:accent1>
          <a:srgbClr val="00305C"/>
        </a:accent1>
        <a:accent2>
          <a:srgbClr val="0D5C91"/>
        </a:accent2>
        <a:accent3>
          <a:srgbClr val="FFFFFF"/>
        </a:accent3>
        <a:accent4>
          <a:srgbClr val="00274D"/>
        </a:accent4>
        <a:accent5>
          <a:srgbClr val="AAADB5"/>
        </a:accent5>
        <a:accent6>
          <a:srgbClr val="0B5383"/>
        </a:accent6>
        <a:hlink>
          <a:srgbClr val="6B8FB5"/>
        </a:hlink>
        <a:folHlink>
          <a:srgbClr val="B01C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HPO CM Template</Template>
  <TotalTime>381</TotalTime>
  <Words>819</Words>
  <Application>Microsoft Office PowerPoint</Application>
  <PresentationFormat>On-screen Show (4:3)</PresentationFormat>
  <Paragraphs>242</Paragraphs>
  <Slides>23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TLG_PPT_Master_engl</vt:lpstr>
      <vt:lpstr>think-cell Slide</vt:lpstr>
      <vt:lpstr>Sales Development Plans Why Bother?  GSSI Conference June 2014  </vt:lpstr>
      <vt:lpstr>The Linde Group worldwide Global presence in more than 100 countries</vt:lpstr>
      <vt:lpstr>PowerPoint Presentation</vt:lpstr>
      <vt:lpstr>PowerPoint Presentation</vt:lpstr>
      <vt:lpstr>What is a Sales Development Plan?</vt:lpstr>
      <vt:lpstr>Problem 1 – Where to focus?</vt:lpstr>
      <vt:lpstr>The Outcome</vt:lpstr>
      <vt:lpstr>The Sales Manager has influence on</vt:lpstr>
      <vt:lpstr>The Sales Manager has influence on</vt:lpstr>
      <vt:lpstr>The background:</vt:lpstr>
      <vt:lpstr>The background:</vt:lpstr>
      <vt:lpstr>Looking for the Silver Bullets</vt:lpstr>
      <vt:lpstr>Primary Research</vt:lpstr>
      <vt:lpstr>The Focus Areas:</vt:lpstr>
      <vt:lpstr>PowerPoint Presentation</vt:lpstr>
      <vt:lpstr>Programmes to Support the Country Action Plans</vt:lpstr>
      <vt:lpstr>Coaching</vt:lpstr>
      <vt:lpstr>PowerPoint Presentation</vt:lpstr>
      <vt:lpstr>In Summary</vt:lpstr>
      <vt:lpstr>Final Thoughts</vt:lpstr>
      <vt:lpstr>Questions</vt:lpstr>
      <vt:lpstr>PowerPoint Presentation</vt:lpstr>
      <vt:lpstr>References</vt:lpstr>
    </vt:vector>
  </TitlesOfParts>
  <Company>BOC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BOC</dc:creator>
  <cp:lastModifiedBy>Roger Byatt</cp:lastModifiedBy>
  <cp:revision>46</cp:revision>
  <cp:lastPrinted>2014-06-06T14:00:06Z</cp:lastPrinted>
  <dcterms:created xsi:type="dcterms:W3CDTF">2011-08-31T02:06:28Z</dcterms:created>
  <dcterms:modified xsi:type="dcterms:W3CDTF">2014-06-06T14:06:14Z</dcterms:modified>
</cp:coreProperties>
</file>