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Weekly Deliverables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Sheet1!$A$2:$A$7</c:f>
              <c:strCache>
                <c:ptCount val="6"/>
                <c:pt idx="0">
                  <c:v>Describe client &amp; project deliverables</c:v>
                </c:pt>
                <c:pt idx="1">
                  <c:v>Describe main learning goal</c:v>
                </c:pt>
                <c:pt idx="2">
                  <c:v>List learning objectives</c:v>
                </c:pt>
                <c:pt idx="3">
                  <c:v>List learning methods and resources needed</c:v>
                </c:pt>
                <c:pt idx="4">
                  <c:v>Explain criteria and evidence needed to demonstrate learning goals/objectives met</c:v>
                </c:pt>
                <c:pt idx="5">
                  <c:v>1 pg. Gantt chart to forecast order of tasks and estimated timelines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1.6666666666666667</c:v>
                </c:pt>
                <c:pt idx="1">
                  <c:v>1.6666666666666667</c:v>
                </c:pt>
                <c:pt idx="2">
                  <c:v>1.6666666666666667</c:v>
                </c:pt>
                <c:pt idx="3">
                  <c:v>1.6666666666666667</c:v>
                </c:pt>
                <c:pt idx="4">
                  <c:v>1.6666666666666667</c:v>
                </c:pt>
                <c:pt idx="5">
                  <c:v>1.6666666666666667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FBD54-8E1E-4D7A-9534-EA3BCC136D9C}" type="datetimeFigureOut">
              <a:rPr lang="en-GB" smtClean="0"/>
              <a:t>06/06/2014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Boyer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1F6A1-4DAF-4EE4-B34F-2D32F9E26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9392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82659-124D-497A-80DE-F4712DAD0174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1DB2-2399-4C90-A043-65FED2218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072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1DB2-2399-4C90-A043-65FED221882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6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62D424-960A-4F94-A395-48A12F1902D0}" type="datetime1">
              <a:rPr lang="en-US" smtClean="0"/>
              <a:t>6/6/2014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B64D9-3181-4165-887D-0EDC23566DDC}" type="datetime1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E054C-8BF9-4B18-91D4-366CE95A712B}" type="datetime1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1B2DC-63DB-418E-B9B2-6F7815E8E412}" type="datetime1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B2CC1-EE81-4375-98E8-C7CF6780CE96}" type="datetime1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324DBA-1B6F-4528-B00A-123C969E23D7}" type="datetime1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73203-EE4E-423C-8787-D7B7C687C62A}" type="datetime1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49B989-87B7-4E0C-B332-6806B143FFDE}" type="datetime1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D6C98-1803-471A-8848-6F7AA0B43306}" type="datetime1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D01E4C-6175-4360-8EB1-EC8BE029DF27}" type="datetime1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E62479-523D-4A7C-959B-D6CA645BE0B2}" type="datetime1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12068B-83CB-4C42-A361-565B614BCECE}" type="datetime1">
              <a:rPr lang="en-US" smtClean="0"/>
              <a:t>6/6/2014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996405-A549-4AB0-A7D3-B8DFFF70B5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salesscienceinstitut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Teaching Sales Students to Direct Their Own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57600"/>
            <a:ext cx="7315200" cy="1371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Stefanie Boyer, Ph.D., Bryant University</a:t>
            </a:r>
          </a:p>
          <a:p>
            <a:r>
              <a:rPr lang="en-US" sz="1600" dirty="0" smtClean="0"/>
              <a:t>Andrew </a:t>
            </a:r>
            <a:r>
              <a:rPr lang="en-US" sz="1600" dirty="0" err="1" smtClean="0"/>
              <a:t>Artis</a:t>
            </a:r>
            <a:r>
              <a:rPr lang="en-US" sz="1600" dirty="0" smtClean="0"/>
              <a:t>, Ph.D. University of South Florida</a:t>
            </a:r>
          </a:p>
          <a:p>
            <a:r>
              <a:rPr lang="en-US" sz="1600" dirty="0" smtClean="0"/>
              <a:t>Diane Edmondson, Ph.D. Middle Tennessee State University</a:t>
            </a:r>
          </a:p>
          <a:p>
            <a:r>
              <a:rPr lang="en-US" sz="1600" dirty="0" smtClean="0"/>
              <a:t>David Fleming, Eastern Illinois State University</a:t>
            </a:r>
            <a:endParaRPr lang="en-US" sz="1600" dirty="0"/>
          </a:p>
        </p:txBody>
      </p:sp>
      <p:sp>
        <p:nvSpPr>
          <p:cNvPr id="4" name="Rectangle 1">
            <a:hlinkClick r:id="rId3" tooltip="GSSI"/>
          </p:cNvPr>
          <p:cNvSpPr>
            <a:spLocks noChangeArrowheads="1"/>
          </p:cNvSpPr>
          <p:nvPr/>
        </p:nvSpPr>
        <p:spPr bwMode="auto">
          <a:xfrm>
            <a:off x="4038600" y="6524964"/>
            <a:ext cx="4953000" cy="312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96" tIns="17457" rIns="12696" bIns="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charset="0"/>
                <a:cs typeface="Arial" charset="0"/>
              </a:rPr>
              <a:t>Global Sales Science Institute, 2014, London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1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56839"/>
            <a:ext cx="3124200" cy="184647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Improve </a:t>
            </a:r>
            <a:r>
              <a:rPr lang="en-US" dirty="0"/>
              <a:t>salesperson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6200000">
            <a:off x="3810001" y="3237180"/>
            <a:ext cx="762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953000" y="2627579"/>
            <a:ext cx="41910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dirty="0"/>
              <a:t>I</a:t>
            </a:r>
            <a:r>
              <a:rPr lang="en-US" dirty="0" smtClean="0"/>
              <a:t>mprove salesperson &amp; sales manager performance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 methods </a:t>
            </a:r>
          </a:p>
          <a:p>
            <a:pPr lvl="1"/>
            <a:r>
              <a:rPr lang="en-US" dirty="0" smtClean="0"/>
              <a:t>Standardized</a:t>
            </a:r>
          </a:p>
          <a:p>
            <a:pPr lvl="1"/>
            <a:r>
              <a:rPr lang="en-US" dirty="0" smtClean="0"/>
              <a:t>Instructor driven</a:t>
            </a:r>
          </a:p>
          <a:p>
            <a:pPr lvl="1"/>
            <a:r>
              <a:rPr lang="en-US" dirty="0" smtClean="0"/>
              <a:t>Mandatory</a:t>
            </a:r>
          </a:p>
          <a:p>
            <a:pPr lvl="1"/>
            <a:r>
              <a:rPr lang="en-US" dirty="0" smtClean="0"/>
              <a:t>Classroom-based</a:t>
            </a:r>
          </a:p>
          <a:p>
            <a:r>
              <a:rPr lang="en-US" dirty="0" smtClean="0"/>
              <a:t>Adult Learning Theory (ALT) (Speck, 1996)</a:t>
            </a:r>
          </a:p>
          <a:p>
            <a:pPr lvl="1"/>
            <a:r>
              <a:rPr lang="en-US" dirty="0" smtClean="0"/>
              <a:t>Real world</a:t>
            </a:r>
          </a:p>
          <a:p>
            <a:pPr lvl="1"/>
            <a:r>
              <a:rPr lang="en-US" dirty="0" smtClean="0"/>
              <a:t>Control</a:t>
            </a:r>
          </a:p>
          <a:p>
            <a:r>
              <a:rPr lang="en-US" dirty="0" smtClean="0"/>
              <a:t>Self-Directed Learning (SDL)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earners are more motivated and dedicated to learning AND learn more effectively using SDL methods</a:t>
            </a:r>
            <a:r>
              <a:rPr lang="en-US" dirty="0"/>
              <a:t> </a:t>
            </a:r>
            <a:r>
              <a:rPr lang="en-US" dirty="0" smtClean="0"/>
              <a:t>that are more learner-directed.</a:t>
            </a:r>
          </a:p>
          <a:p>
            <a:pPr lvl="1"/>
            <a:r>
              <a:rPr lang="en-US" dirty="0" smtClean="0"/>
              <a:t>SDL gives locus of control of learning to learner</a:t>
            </a:r>
          </a:p>
          <a:p>
            <a:r>
              <a:rPr lang="en-US" dirty="0" smtClean="0"/>
              <a:t>Cost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Over $100 billion annually on training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do adults learn?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Meta-analytic results for SDL: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 Background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20782"/>
              </p:ext>
            </p:extLst>
          </p:nvPr>
        </p:nvGraphicFramePr>
        <p:xfrm>
          <a:off x="8382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.34**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Self-Efficacy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.41**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.26**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.21*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.26**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0" y="4401189"/>
            <a:ext cx="2462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i="1" dirty="0" smtClean="0"/>
              <a:t>p </a:t>
            </a:r>
            <a:r>
              <a:rPr lang="nn-NO" dirty="0"/>
              <a:t>&lt; .01. </a:t>
            </a:r>
            <a:r>
              <a:rPr lang="nn-NO" dirty="0" smtClean="0"/>
              <a:t>**</a:t>
            </a:r>
            <a:r>
              <a:rPr lang="nn-NO" i="1" dirty="0"/>
              <a:t>p </a:t>
            </a:r>
            <a:r>
              <a:rPr lang="nn-NO" dirty="0"/>
              <a:t>&lt; .</a:t>
            </a:r>
            <a:r>
              <a:rPr lang="nn-NO" dirty="0" smtClean="0"/>
              <a:t>00</a:t>
            </a:r>
          </a:p>
          <a:p>
            <a:r>
              <a:rPr lang="nn-NO" dirty="0" smtClean="0"/>
              <a:t>(Boyer, et al., 2013)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540950"/>
              </p:ext>
            </p:extLst>
          </p:nvPr>
        </p:nvGraphicFramePr>
        <p:xfrm>
          <a:off x="0" y="762002"/>
          <a:ext cx="8991599" cy="6117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979"/>
                <a:gridCol w="3233821"/>
                <a:gridCol w="3493901"/>
                <a:gridCol w="1001898"/>
              </a:tblGrid>
              <a:tr h="3376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Themes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Sub-Themes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Facets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of Total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Control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Individualized Learning (9)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Relevant to Real World (6)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Self-efficacy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Increased Confidence (3)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Improved Ability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Motivation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Rewarding (12)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Future Use (11)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 Motivated Me (6)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Appreciation for Experience (2)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Recommend to Others (2)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Must Have Motivation (1)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Support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Need Support (2)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Found Resources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Mentor (6)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Resources (1)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Performance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Improved Performance (10)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337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Achieved Project Goals (5)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Did Not Meet Goals (6)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Success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Recognized at Work (2)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87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Job Placement/Advancement (8)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Acquired Skills (3)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  <a:tr h="2212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Growth of Business (2)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88" marR="39888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SDL in the </a:t>
            </a:r>
            <a:r>
              <a:rPr lang="en-US" dirty="0" smtClean="0"/>
              <a:t>classroom </a:t>
            </a:r>
            <a:r>
              <a:rPr lang="nn-NO" sz="1600" dirty="0" smtClean="0"/>
              <a:t>(</a:t>
            </a:r>
            <a:r>
              <a:rPr lang="nn-NO" sz="1600" dirty="0"/>
              <a:t>Boyer, et al., 2013) </a:t>
            </a:r>
            <a:r>
              <a:rPr lang="en-US" sz="16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en-US" sz="1600" dirty="0">
                <a:effectLst/>
                <a:latin typeface="Calibri"/>
                <a:ea typeface="Times New Roman"/>
                <a:cs typeface="Times New Roman"/>
              </a:rPr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5929" y="1447800"/>
            <a:ext cx="10277638" cy="491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via SDL learning Projects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221508"/>
              </p:ext>
            </p:extLst>
          </p:nvPr>
        </p:nvGraphicFramePr>
        <p:xfrm>
          <a:off x="609600" y="-5192077"/>
          <a:ext cx="5449737" cy="4937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395"/>
                <a:gridCol w="703192"/>
                <a:gridCol w="922939"/>
                <a:gridCol w="922939"/>
                <a:gridCol w="835041"/>
                <a:gridCol w="791090"/>
                <a:gridCol w="747141"/>
              </a:tblGrid>
              <a:tr h="34049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Planning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 0  Email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 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Functional résumé, KSA presentation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 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Future résumé, gap analysis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 3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Mission statement/goals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Week4 Learning plan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</a:tr>
              <a:tr h="595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Rationale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Manage perceptions &amp; set the tone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Makes project relevant to student, improves motivation &amp; relates to the real world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Increase contextual understanding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Focuses students to create learning plan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SDL directed by student yields highest learning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</a:tr>
              <a:tr h="2468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Tips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Students should expect 10 hrs./week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Assign 3 ring binder, bring computer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Give blank copy of contract &amp; examples of SDL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Larger classes use small group presentation after 3-5 students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Don’t overstate KSAs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Encourage introspection, candid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Use librarian/ career specialist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Publicly recognize success, support unfocused students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Require 3 sources, linkedIn.com for résumés, Monster.com for job postings, interview current workers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Focus on next logical promotion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Best guess works for unknown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Use 10/5 present/ feedback style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Limit to 10 goals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Goals should be specific, measureable, achievable, realistic &amp;  time-based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Create goals 1</a:t>
                      </a:r>
                      <a:r>
                        <a:rPr lang="en-US" sz="500" baseline="30000">
                          <a:effectLst/>
                        </a:rPr>
                        <a:t>st</a:t>
                      </a:r>
                      <a:r>
                        <a:rPr lang="en-US" sz="500">
                          <a:effectLst/>
                        </a:rPr>
                        <a:t> then mission statement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Big classes use  small group presentation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2 page limit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Move among pairs &amp; listen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Assist, don’t direct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One-on-one meetings, quicker students go first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Good clients: nonprofit &amp; current employers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</a:tr>
              <a:tr h="34049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Execution &amp; Reporting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 5 Finalize details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 6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Learning contract, Gantt chart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Weeks 7-15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Weekly meetings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6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Rationale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Peer feedback boosts confidence, increases motivation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Contract allows clients to see benefit, keeps students accountable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Client work gives immediate reward &amp; may encourage future SDL use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6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Tips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Caution against easy client or 1</a:t>
                      </a:r>
                      <a:r>
                        <a:rPr lang="en-US" sz="500" baseline="30000">
                          <a:effectLst/>
                        </a:rPr>
                        <a:t>st</a:t>
                      </a:r>
                      <a:r>
                        <a:rPr lang="en-US" sz="500">
                          <a:effectLst/>
                        </a:rPr>
                        <a:t> to agree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Promote sharing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Be clear to mitigate confusion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 gridSpan="3"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 dirty="0">
                          <a:effectLst/>
                        </a:rPr>
                        <a:t>Encourage peer meetings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 dirty="0">
                          <a:effectLst/>
                        </a:rPr>
                        <a:t>Keep set times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 dirty="0">
                          <a:effectLst/>
                        </a:rPr>
                        <a:t>Maintain agenda: report progress, problems, next step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 dirty="0">
                          <a:effectLst/>
                        </a:rPr>
                        <a:t>Encourage students to solve their own problems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 dirty="0">
                          <a:effectLst/>
                        </a:rPr>
                        <a:t>Emphasize resolving negative emotions &amp; retell positive emotions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9065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4114800" algn="ctr"/>
                        </a:tabLst>
                      </a:pPr>
                      <a:r>
                        <a:rPr lang="en-US" sz="500" dirty="0">
                          <a:effectLst/>
                        </a:rPr>
                        <a:t>Don’t accept excuses for not updating</a:t>
                      </a:r>
                      <a:endParaRPr lang="en-US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09" marR="33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860"/>
            <a:ext cx="9144000" cy="676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2752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SDL Project Timeline &amp; Tips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38689"/>
              </p:ext>
            </p:extLst>
          </p:nvPr>
        </p:nvGraphicFramePr>
        <p:xfrm>
          <a:off x="457200" y="1219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Weekly SDL Project Deliverables Life Saver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nternational implementation in business &amp; academia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Contact: </a:t>
            </a:r>
          </a:p>
          <a:p>
            <a:pPr marL="0" indent="0" algn="ctr">
              <a:buNone/>
            </a:pPr>
            <a:r>
              <a:rPr lang="en-US" sz="3600" dirty="0" smtClean="0"/>
              <a:t>Stefanie Boyer</a:t>
            </a:r>
          </a:p>
          <a:p>
            <a:pPr marL="0" indent="0" algn="ctr">
              <a:buNone/>
            </a:pPr>
            <a:r>
              <a:rPr lang="en-US" sz="3600" dirty="0" smtClean="0"/>
              <a:t>sboyer@bryant.edu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96405-A549-4AB0-A7D3-B8DFFF70B5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9349</TotalTime>
  <Words>676</Words>
  <Application>Microsoft Office PowerPoint</Application>
  <PresentationFormat>On-screen Show (4:3)</PresentationFormat>
  <Paragraphs>198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Teaching Sales Students to Direct Their Own Learning</vt:lpstr>
      <vt:lpstr>Purpose</vt:lpstr>
      <vt:lpstr>How do adults learn?</vt:lpstr>
      <vt:lpstr>SDL Background</vt:lpstr>
      <vt:lpstr>Using SDL in the classroom (Boyer, et al., 2013)   </vt:lpstr>
      <vt:lpstr>Implementation via SDL learning Projects</vt:lpstr>
      <vt:lpstr>PowerPoint Presentation</vt:lpstr>
      <vt:lpstr>Weekly SDL Project Deliverables Life Saver</vt:lpstr>
      <vt:lpstr>Future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Sales Students to Direct Their Own Learning</dc:title>
  <dc:creator>Stefanie</dc:creator>
  <cp:lastModifiedBy>Roger Byatt</cp:lastModifiedBy>
  <cp:revision>15</cp:revision>
  <cp:lastPrinted>2014-06-06T13:54:31Z</cp:lastPrinted>
  <dcterms:created xsi:type="dcterms:W3CDTF">2014-05-26T13:25:31Z</dcterms:created>
  <dcterms:modified xsi:type="dcterms:W3CDTF">2014-06-06T13:54:41Z</dcterms:modified>
</cp:coreProperties>
</file>